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436" r:id="rId55"/>
    <p:sldId id="437" r:id="rId56"/>
    <p:sldId id="438" r:id="rId57"/>
    <p:sldId id="441" r:id="rId58"/>
    <p:sldId id="440" r:id="rId59"/>
    <p:sldId id="442" r:id="rId60"/>
    <p:sldId id="311" r:id="rId61"/>
    <p:sldId id="443" r:id="rId62"/>
    <p:sldId id="444" r:id="rId63"/>
    <p:sldId id="445" r:id="rId64"/>
    <p:sldId id="312" r:id="rId65"/>
    <p:sldId id="447" r:id="rId66"/>
    <p:sldId id="313" r:id="rId67"/>
    <p:sldId id="314" r:id="rId68"/>
    <p:sldId id="446" r:id="rId69"/>
    <p:sldId id="315" r:id="rId70"/>
    <p:sldId id="316" r:id="rId71"/>
    <p:sldId id="317" r:id="rId72"/>
    <p:sldId id="448" r:id="rId73"/>
    <p:sldId id="318" r:id="rId74"/>
    <p:sldId id="320" r:id="rId75"/>
    <p:sldId id="321" r:id="rId76"/>
    <p:sldId id="449" r:id="rId77"/>
    <p:sldId id="450" r:id="rId78"/>
    <p:sldId id="452" r:id="rId79"/>
    <p:sldId id="457" r:id="rId80"/>
    <p:sldId id="456" r:id="rId81"/>
    <p:sldId id="451" r:id="rId82"/>
    <p:sldId id="453" r:id="rId83"/>
    <p:sldId id="454" r:id="rId84"/>
    <p:sldId id="455" r:id="rId85"/>
    <p:sldId id="458" r:id="rId86"/>
    <p:sldId id="459" r:id="rId87"/>
    <p:sldId id="460" r:id="rId88"/>
    <p:sldId id="322" r:id="rId89"/>
    <p:sldId id="319"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53" r:id="rId120"/>
    <p:sldId id="354" r:id="rId121"/>
    <p:sldId id="355" r:id="rId122"/>
    <p:sldId id="356" r:id="rId123"/>
    <p:sldId id="357" r:id="rId124"/>
    <p:sldId id="366" r:id="rId125"/>
    <p:sldId id="358" r:id="rId126"/>
    <p:sldId id="359" r:id="rId127"/>
    <p:sldId id="361" r:id="rId128"/>
    <p:sldId id="360" r:id="rId129"/>
    <p:sldId id="362" r:id="rId130"/>
    <p:sldId id="363" r:id="rId131"/>
    <p:sldId id="364" r:id="rId132"/>
    <p:sldId id="365" r:id="rId133"/>
    <p:sldId id="367" r:id="rId134"/>
    <p:sldId id="368" r:id="rId135"/>
    <p:sldId id="369" r:id="rId136"/>
    <p:sldId id="370" r:id="rId137"/>
    <p:sldId id="371" r:id="rId138"/>
    <p:sldId id="372" r:id="rId139"/>
    <p:sldId id="373" r:id="rId140"/>
    <p:sldId id="374" r:id="rId141"/>
    <p:sldId id="375" r:id="rId142"/>
    <p:sldId id="376" r:id="rId143"/>
    <p:sldId id="377" r:id="rId144"/>
    <p:sldId id="380" r:id="rId145"/>
    <p:sldId id="379" r:id="rId146"/>
    <p:sldId id="378" r:id="rId147"/>
    <p:sldId id="382" r:id="rId148"/>
    <p:sldId id="384" r:id="rId149"/>
    <p:sldId id="381" r:id="rId150"/>
    <p:sldId id="386" r:id="rId151"/>
    <p:sldId id="385" r:id="rId152"/>
    <p:sldId id="387" r:id="rId153"/>
    <p:sldId id="388" r:id="rId154"/>
    <p:sldId id="389" r:id="rId155"/>
    <p:sldId id="393" r:id="rId156"/>
    <p:sldId id="390" r:id="rId157"/>
    <p:sldId id="391" r:id="rId158"/>
    <p:sldId id="392" r:id="rId159"/>
    <p:sldId id="394" r:id="rId160"/>
    <p:sldId id="396" r:id="rId161"/>
    <p:sldId id="395" r:id="rId162"/>
    <p:sldId id="397" r:id="rId163"/>
    <p:sldId id="398" r:id="rId164"/>
    <p:sldId id="399" r:id="rId165"/>
    <p:sldId id="400" r:id="rId166"/>
    <p:sldId id="401" r:id="rId167"/>
    <p:sldId id="402" r:id="rId168"/>
    <p:sldId id="404" r:id="rId169"/>
    <p:sldId id="406" r:id="rId170"/>
    <p:sldId id="405"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431" r:id="rId196"/>
    <p:sldId id="432" r:id="rId197"/>
    <p:sldId id="433" r:id="rId198"/>
    <p:sldId id="434" r:id="rId199"/>
    <p:sldId id="435" r:id="rId200"/>
    <p:sldId id="461" r:id="rId2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A7E59B"/>
    <a:srgbClr val="FFFFCC"/>
    <a:srgbClr val="F1D2B5"/>
    <a:srgbClr val="DD4D76"/>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6" autoAdjust="0"/>
    <p:restoredTop sz="93633" autoAdjust="0"/>
  </p:normalViewPr>
  <p:slideViewPr>
    <p:cSldViewPr snapToGrid="0">
      <p:cViewPr varScale="1">
        <p:scale>
          <a:sx n="76" d="100"/>
          <a:sy n="76"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19:48:55.050"/>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19:48:55.483"/>
    </inkml:context>
    <inkml:brush xml:id="br0">
      <inkml:brushProperty name="width" value="0.035" units="cm"/>
      <inkml:brushProperty name="height" value="0.03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19:48:55.821"/>
    </inkml:context>
    <inkml:brush xml:id="br0">
      <inkml:brushProperty name="width" value="0.035" units="cm"/>
      <inkml:brushProperty name="height" value="0.03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6T19:48:56.654"/>
    </inkml:context>
    <inkml:brush xml:id="br0">
      <inkml:brushProperty name="width" value="0.035" units="cm"/>
      <inkml:brushProperty name="height" value="0.03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5B779-7F9C-48BA-BC6D-FB9F9040B2FE}" type="datetimeFigureOut">
              <a:rPr lang="en-US" smtClean="0"/>
              <a:t>1/24/2025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E2B1F9-82C5-48F3-B4B3-C98BF89795AD}" type="slidenum">
              <a:rPr lang="en-US" smtClean="0"/>
              <a:t>‹#›</a:t>
            </a:fld>
            <a:endParaRPr lang="en-US"/>
          </a:p>
        </p:txBody>
      </p:sp>
    </p:spTree>
    <p:extLst>
      <p:ext uri="{BB962C8B-B14F-4D97-AF65-F5344CB8AC3E}">
        <p14:creationId xmlns:p14="http://schemas.microsoft.com/office/powerpoint/2010/main" val="99539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5</a:t>
            </a:fld>
            <a:endParaRPr lang="en-US"/>
          </a:p>
        </p:txBody>
      </p:sp>
    </p:spTree>
    <p:extLst>
      <p:ext uri="{BB962C8B-B14F-4D97-AF65-F5344CB8AC3E}">
        <p14:creationId xmlns:p14="http://schemas.microsoft.com/office/powerpoint/2010/main" val="116184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44</a:t>
            </a:fld>
            <a:endParaRPr lang="en-US"/>
          </a:p>
        </p:txBody>
      </p:sp>
    </p:spTree>
    <p:extLst>
      <p:ext uri="{BB962C8B-B14F-4D97-AF65-F5344CB8AC3E}">
        <p14:creationId xmlns:p14="http://schemas.microsoft.com/office/powerpoint/2010/main" val="2997867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75</a:t>
            </a:fld>
            <a:endParaRPr lang="en-US"/>
          </a:p>
        </p:txBody>
      </p:sp>
    </p:spTree>
    <p:extLst>
      <p:ext uri="{BB962C8B-B14F-4D97-AF65-F5344CB8AC3E}">
        <p14:creationId xmlns:p14="http://schemas.microsoft.com/office/powerpoint/2010/main" val="1674982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95</a:t>
            </a:fld>
            <a:endParaRPr lang="en-US"/>
          </a:p>
        </p:txBody>
      </p:sp>
    </p:spTree>
    <p:extLst>
      <p:ext uri="{BB962C8B-B14F-4D97-AF65-F5344CB8AC3E}">
        <p14:creationId xmlns:p14="http://schemas.microsoft.com/office/powerpoint/2010/main" val="2793907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Notice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Creating a new project can be done by clicking </a:t>
            </a:r>
            <a:r>
              <a:rPr lang="en-US" sz="1200" b="1" dirty="0" err="1">
                <a:effectLst/>
                <a:latin typeface="Times New Roman" panose="02020603050405020304" pitchFamily="18" charset="0"/>
                <a:ea typeface="Times New Roman" panose="02020603050405020304" pitchFamily="18" charset="0"/>
                <a:cs typeface="Times New Roman" panose="02020603050405020304" pitchFamily="18" charset="0"/>
              </a:rPr>
              <a:t>Ctrl+N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or from the </a:t>
            </a: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menu in the menu bar, then follow steps 2 through 6</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135</a:t>
            </a:fld>
            <a:endParaRPr lang="en-US"/>
          </a:p>
        </p:txBody>
      </p:sp>
    </p:spTree>
    <p:extLst>
      <p:ext uri="{BB962C8B-B14F-4D97-AF65-F5344CB8AC3E}">
        <p14:creationId xmlns:p14="http://schemas.microsoft.com/office/powerpoint/2010/main" val="3591706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E2B1F9-82C5-48F3-B4B3-C98BF89795AD}" type="slidenum">
              <a:rPr lang="en-US" smtClean="0"/>
              <a:t>155</a:t>
            </a:fld>
            <a:endParaRPr lang="en-US"/>
          </a:p>
        </p:txBody>
      </p:sp>
    </p:spTree>
    <p:extLst>
      <p:ext uri="{BB962C8B-B14F-4D97-AF65-F5344CB8AC3E}">
        <p14:creationId xmlns:p14="http://schemas.microsoft.com/office/powerpoint/2010/main" val="441073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28DB-31E0-F73E-8AF3-132CFB202A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CDE31E-D93F-5962-BD3A-04FF5F1F0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236CC-4AD3-945A-C079-182F94AEE5B5}"/>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0D083984-3548-19EC-3D4F-5CF681D2E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2CE84-642A-439B-664D-5B64CAE93C34}"/>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335112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2B3B-F281-966D-9A98-7F6365AD3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1274AC-29D4-8018-6A55-F4B6032F6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5824F-186C-C986-5CB8-7B68CB050EAF}"/>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FF5ACED7-33FA-1076-CB7D-BCC47B7D4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2C967-0899-4451-FE86-9546029CB353}"/>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1359821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BEC2F4-4C0A-F6B2-F791-2A7E647593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E5615F-E58E-5748-96FC-242E0CF3DA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DBB13-8402-B265-927E-5C62EE805F49}"/>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18631D31-A0CC-ED4A-E72D-9DFFDA357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6DB54-1EE4-DD2D-A75C-97D1360CCD70}"/>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175236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1FE1-72C8-2CFE-F1DB-A8137DD368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97E3D-EED8-D6C1-54C3-1DE4102E61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5BC8AE-E445-EA33-3C56-21731899FD76}"/>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9F5864D5-2E63-F8F9-836D-ABD81C257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D713D-0329-B34F-07E9-37494F9E428E}"/>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734609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5D164-508F-B708-94BD-01367839F7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514B17-0E13-D995-CD50-8210C076C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E2B51-DC0D-DA80-60E0-2529FDEF7FBF}"/>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F6E4072F-39C9-F197-1D6E-13EA44BD3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95608-0036-E85F-0268-844CF74DEC01}"/>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667481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B347-83C2-170E-02E7-2DD486BC55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39A858-1D3E-CB97-3442-629A4CF2F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2AF860-4736-0378-86FA-FED8686CA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34C336-F206-5E8E-8566-6A17EA5B49C4}"/>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6" name="Footer Placeholder 5">
            <a:extLst>
              <a:ext uri="{FF2B5EF4-FFF2-40B4-BE49-F238E27FC236}">
                <a16:creationId xmlns:a16="http://schemas.microsoft.com/office/drawing/2014/main" id="{B574BF4D-88E1-7E0A-F772-A18C0C1F8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C4C650-5410-7BED-CC81-D4B06453439B}"/>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4225605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8F759-5FAF-096D-FB23-EC37BBF12F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D90246-E41D-FBB3-0E5D-A9862F5EF4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4EFCA0-70AC-4203-EF2B-6F4B31C0F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29BE8B-570C-E2DC-1C63-14A3FBED45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CB9B5D-D773-2D14-0AE3-7480B7E8FD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A591C3-3A81-03CA-3988-4AA03DCDC7C1}"/>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8" name="Footer Placeholder 7">
            <a:extLst>
              <a:ext uri="{FF2B5EF4-FFF2-40B4-BE49-F238E27FC236}">
                <a16:creationId xmlns:a16="http://schemas.microsoft.com/office/drawing/2014/main" id="{860D1213-777C-920E-783C-B874AD1E45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AB137E-A858-D076-3BA9-9D4515B2AD93}"/>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755233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2BB0-ADC6-5125-D30F-E090CCC810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0785D7-52BD-2CBA-77D7-E1C86B663C38}"/>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4" name="Footer Placeholder 3">
            <a:extLst>
              <a:ext uri="{FF2B5EF4-FFF2-40B4-BE49-F238E27FC236}">
                <a16:creationId xmlns:a16="http://schemas.microsoft.com/office/drawing/2014/main" id="{63637E14-3372-5968-1FF3-5338C6A7E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D732A-09C5-07B4-5B15-273F41A62BD9}"/>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1109673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DD3DB-B9B9-C10C-CCD8-618B83C01AA0}"/>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3" name="Footer Placeholder 2">
            <a:extLst>
              <a:ext uri="{FF2B5EF4-FFF2-40B4-BE49-F238E27FC236}">
                <a16:creationId xmlns:a16="http://schemas.microsoft.com/office/drawing/2014/main" id="{28886393-51E0-8486-86D3-840A6B79C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FC0C8B-AD34-2170-65E1-DD761F6C4A61}"/>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72834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43E62-6D7A-3E76-642F-3298E4315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0FFCA2-2220-F86C-5E41-2F3AAD7F3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9DE64C-2987-A132-8B54-439B030E3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12F534-A003-BDCA-D4DB-7A2D3F76EBB3}"/>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6" name="Footer Placeholder 5">
            <a:extLst>
              <a:ext uri="{FF2B5EF4-FFF2-40B4-BE49-F238E27FC236}">
                <a16:creationId xmlns:a16="http://schemas.microsoft.com/office/drawing/2014/main" id="{7C2BEA89-D7AA-B524-C1FD-E4B2FE714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3A4469-75F8-BA6B-C49A-3C78B96DF45F}"/>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2126026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7E7E-5837-2BD1-1C64-334F05838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0DC077-4899-831D-95E2-A703CFB631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566FCB-FA1B-DC92-5C08-7DFD22258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BB1102-211C-67A0-E412-EA88E8FF0F11}"/>
              </a:ext>
            </a:extLst>
          </p:cNvPr>
          <p:cNvSpPr>
            <a:spLocks noGrp="1"/>
          </p:cNvSpPr>
          <p:nvPr>
            <p:ph type="dt" sz="half" idx="10"/>
          </p:nvPr>
        </p:nvSpPr>
        <p:spPr/>
        <p:txBody>
          <a:bodyPr/>
          <a:lstStyle/>
          <a:p>
            <a:fld id="{B662603D-2E94-4057-B7BA-6B4CC59F83AC}" type="datetimeFigureOut">
              <a:rPr lang="en-US" smtClean="0"/>
              <a:t>1/24/2025</a:t>
            </a:fld>
            <a:endParaRPr lang="en-US"/>
          </a:p>
        </p:txBody>
      </p:sp>
      <p:sp>
        <p:nvSpPr>
          <p:cNvPr id="6" name="Footer Placeholder 5">
            <a:extLst>
              <a:ext uri="{FF2B5EF4-FFF2-40B4-BE49-F238E27FC236}">
                <a16:creationId xmlns:a16="http://schemas.microsoft.com/office/drawing/2014/main" id="{FC3A9D77-48B5-EEA9-FC14-70A5DE922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5C5FD-CCF1-36E1-36B5-F79A5B5F8FFD}"/>
              </a:ext>
            </a:extLst>
          </p:cNvPr>
          <p:cNvSpPr>
            <a:spLocks noGrp="1"/>
          </p:cNvSpPr>
          <p:nvPr>
            <p:ph type="sldNum" sz="quarter" idx="12"/>
          </p:nvPr>
        </p:nvSpPr>
        <p:spPr/>
        <p:txBody>
          <a:bodyPr/>
          <a:lstStyle/>
          <a:p>
            <a:fld id="{F2AE0768-ED26-4A53-A3ED-61C0D3098F58}" type="slidenum">
              <a:rPr lang="en-US" smtClean="0"/>
              <a:t>‹#›</a:t>
            </a:fld>
            <a:endParaRPr lang="en-US"/>
          </a:p>
        </p:txBody>
      </p:sp>
    </p:spTree>
    <p:extLst>
      <p:ext uri="{BB962C8B-B14F-4D97-AF65-F5344CB8AC3E}">
        <p14:creationId xmlns:p14="http://schemas.microsoft.com/office/powerpoint/2010/main" val="406238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14073E-E693-4521-FB32-7E1491E21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04537B-2C0D-F3B4-D281-C22A799177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EE99F-93F5-5298-C6A1-2FE6DAF262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62603D-2E94-4057-B7BA-6B4CC59F83AC}" type="datetimeFigureOut">
              <a:rPr lang="en-US" smtClean="0"/>
              <a:t>1/24/2025</a:t>
            </a:fld>
            <a:endParaRPr lang="en-US"/>
          </a:p>
        </p:txBody>
      </p:sp>
      <p:sp>
        <p:nvSpPr>
          <p:cNvPr id="5" name="Footer Placeholder 4">
            <a:extLst>
              <a:ext uri="{FF2B5EF4-FFF2-40B4-BE49-F238E27FC236}">
                <a16:creationId xmlns:a16="http://schemas.microsoft.com/office/drawing/2014/main" id="{0FAA9452-1854-85B3-5C83-2B71175B5A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28E1DF-DC67-6E8A-F9B2-E3274E6B67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AE0768-ED26-4A53-A3ED-61C0D3098F58}" type="slidenum">
              <a:rPr lang="en-US" smtClean="0"/>
              <a:t>‹#›</a:t>
            </a:fld>
            <a:endParaRPr lang="en-US"/>
          </a:p>
        </p:txBody>
      </p:sp>
    </p:spTree>
    <p:extLst>
      <p:ext uri="{BB962C8B-B14F-4D97-AF65-F5344CB8AC3E}">
        <p14:creationId xmlns:p14="http://schemas.microsoft.com/office/powerpoint/2010/main" val="3084381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freesoftwarefiles.com/education/proteus-professional-8-6-free-download/"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14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https://drive.google.com/file/d/1yV5pCpzhq_Td8zuksWEae6Dqg-0E7l5v/view"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hyperlink" Target="https://www.altium.com/products/downloads" TargetMode="Externa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ww.altium.com/documentation/sites/default/files/wiki_attachments/304089/Downloads_OfflineInstaller_AD20.png"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altium.com/documentation/sites/default/files/wiki_attachments/304089/Downloads_OfflineInstaller-requestsubmitted_AD.png"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www.altium.com/documentation/sites/default/files/wiki_attachments/304089/Downloads_OfflineInstaller-requestapproved_AD20.png"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altium.com/documentation/sites/default/files/wiki_attachments/304089/Install1_AD22.png" TargetMode="Externa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www.altium.com/documentation/sites/default/files/wiki_attachments/304089/Install2_AD22.png"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www.altium.com/documentation/sites/default/files/wiki_attachments/304089/Install4_AD22.png"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www.altium.com/documentation/sites/default/files/wiki_attachments/304089/Install6_AD22.png"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www.altium.com/documentation/sites/default/files/wiki_attachments/304089/Install7_AD22.p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www.altium.com/documentation/sites/default/files/wiki_attachments/304089/Install9_AD22.png"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www.altium.com/documentation/sites/default/files/wiki_attachments/304089/Install10_Offline_AD22.png"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www.altium.com/documentation/sites/default/files/wiki_attachments/304089/Install11_Offline_AD22.png"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altium.com/documentation/sites/default/files/wiki_attachments/304089/InstallationComplete_AD22.png"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www.altium.com/documentation/sites/default/files/wiki_attachments/304089/ImportSettings_AD20_1.png" TargetMode="External"/><Relationship Id="rId2" Type="http://schemas.openxmlformats.org/officeDocument/2006/relationships/hyperlink" Target="https://www.altium.com/documentation/altium-designer/client-dlg-importpreferencesincludedpagesformrelease-preferences-ad?version=22" TargetMode="Externa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www.altium.com/documentation/altium-designer/client-dlg-alloptionsformpreferences-ad?version=22" TargetMode="External"/><Relationship Id="rId2" Type="http://schemas.openxmlformats.org/officeDocument/2006/relationships/hyperlink" Target="https://www.altium.com/documentation/altium-designer/accessing-defining-managing-system-preferences?version=22#account_managemen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s://www.altium.com/documentation/sites/default/files/wiki_attachments/304089/LicenseManagement_Accountmanagement1_AD22.png"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altium.com/documentation/sites/default/files/wiki_attachments/304089/OfflineInstallationOption_AD22.png" TargetMode="External"/><Relationship Id="rId2" Type="http://schemas.openxmlformats.org/officeDocument/2006/relationships/hyperlink" Target="https://www.altium.com/documentation/altium-designer/accessing-defining-managing-system-preferences?version=22#installation" TargetMode="Externa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92.xml.rels><?xml version="1.0" encoding="UTF-8" standalone="yes"?>
<Relationships xmlns="http://schemas.openxmlformats.org/package/2006/relationships"><Relationship Id="rId2" Type="http://schemas.openxmlformats.org/officeDocument/2006/relationships/hyperlink" Target="https://live.altium.com/"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www.altium.com/documentation/sites/default/files/wiki_attachments/304089/OfflineInstallation_AddStandaloneLicenseFile_AD22.png"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www.altium.com/documentation/altium-infrastructure-server/private-license-service" TargetMode="External"/><Relationship Id="rId2" Type="http://schemas.openxmlformats.org/officeDocument/2006/relationships/hyperlink" Target="https://www.altium.com/documentation/enterprise-server" TargetMode="Externa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easyeda.co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filehorse.com/download-fritzing-64/" TargetMode="External"/><Relationship Id="rId2" Type="http://schemas.openxmlformats.org/officeDocument/2006/relationships/hyperlink" Target="https://www.filecroco.com/download-fritzing/" TargetMode="External"/><Relationship Id="rId1" Type="http://schemas.openxmlformats.org/officeDocument/2006/relationships/slideLayout" Target="../slideLayouts/slideLayout2.xml"/><Relationship Id="rId4" Type="http://schemas.openxmlformats.org/officeDocument/2006/relationships/hyperlink" Target="https://github.com/TheChuckBerryPiProject/Fritzing/blob/main/fritzing-0.9.10-l1801-29c2cede-win64.msi"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circuitlab.com/"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s://www.circuitlab.com/accounts/eduverify/"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A0D4C-EBD4-BD25-8FA2-0074463EF6F1}"/>
              </a:ext>
            </a:extLst>
          </p:cNvPr>
          <p:cNvSpPr>
            <a:spLocks noGrp="1"/>
          </p:cNvSpPr>
          <p:nvPr>
            <p:ph type="ctrTitle"/>
          </p:nvPr>
        </p:nvSpPr>
        <p:spPr>
          <a:xfrm>
            <a:off x="213064" y="285181"/>
            <a:ext cx="11643656" cy="146698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txBody>
          <a:bodyPr>
            <a:normAutofit/>
          </a:bodyPr>
          <a:lstStyle/>
          <a:p>
            <a:r>
              <a:rPr lang="en-US" sz="3600" b="1" dirty="0">
                <a:latin typeface="Times New Roman" panose="02020603050405020304" pitchFamily="18" charset="0"/>
                <a:cs typeface="Times New Roman" panose="02020603050405020304" pitchFamily="18" charset="0"/>
              </a:rPr>
              <a:t>MODULE NAME: EMBEDDED SYSTEM DEVELOPMENT</a:t>
            </a:r>
          </a:p>
        </p:txBody>
      </p:sp>
      <p:sp>
        <p:nvSpPr>
          <p:cNvPr id="3" name="Subtitle 2">
            <a:extLst>
              <a:ext uri="{FF2B5EF4-FFF2-40B4-BE49-F238E27FC236}">
                <a16:creationId xmlns:a16="http://schemas.microsoft.com/office/drawing/2014/main" id="{DD4066F4-6F94-7109-C528-32ACD6BACBB9}"/>
              </a:ext>
            </a:extLst>
          </p:cNvPr>
          <p:cNvSpPr>
            <a:spLocks noGrp="1"/>
          </p:cNvSpPr>
          <p:nvPr>
            <p:ph type="subTitle" idx="1"/>
          </p:nvPr>
        </p:nvSpPr>
        <p:spPr>
          <a:xfrm>
            <a:off x="772356" y="1869440"/>
            <a:ext cx="11084363" cy="4724400"/>
          </a:xfrm>
        </p:spPr>
        <p:txBody>
          <a:bodyPr/>
          <a:lstStyle/>
          <a:p>
            <a:pPr algn="l"/>
            <a:r>
              <a:rPr lang="en-US" sz="3200" dirty="0">
                <a:latin typeface="Times New Roman" panose="02020603050405020304" pitchFamily="18" charset="0"/>
                <a:cs typeface="Times New Roman" panose="02020603050405020304" pitchFamily="18" charset="0"/>
              </a:rPr>
              <a:t>MODULE CODE: </a:t>
            </a:r>
            <a:r>
              <a:rPr lang="en-US" sz="3200" b="1" dirty="0">
                <a:latin typeface="Times New Roman" panose="02020603050405020304" pitchFamily="18" charset="0"/>
                <a:cs typeface="Times New Roman" panose="02020603050405020304" pitchFamily="18" charset="0"/>
              </a:rPr>
              <a:t>ITLES801</a:t>
            </a:r>
          </a:p>
          <a:p>
            <a:pPr algn="l"/>
            <a:r>
              <a:rPr lang="en-US" sz="3200" dirty="0">
                <a:latin typeface="Times New Roman" panose="02020603050405020304" pitchFamily="18" charset="0"/>
                <a:cs typeface="Times New Roman" panose="02020603050405020304" pitchFamily="18" charset="0"/>
              </a:rPr>
              <a:t>RQF LEVEL: </a:t>
            </a:r>
            <a:r>
              <a:rPr lang="en-US" sz="3200" b="1" dirty="0">
                <a:latin typeface="Times New Roman" panose="02020603050405020304" pitchFamily="18" charset="0"/>
                <a:cs typeface="Times New Roman" panose="02020603050405020304" pitchFamily="18" charset="0"/>
              </a:rPr>
              <a:t>8</a:t>
            </a:r>
            <a:r>
              <a:rPr lang="en-US" sz="3200" dirty="0">
                <a:latin typeface="Times New Roman" panose="02020603050405020304" pitchFamily="18" charset="0"/>
                <a:cs typeface="Times New Roman" panose="02020603050405020304" pitchFamily="18" charset="0"/>
              </a:rPr>
              <a:t> </a:t>
            </a:r>
          </a:p>
          <a:p>
            <a:pPr algn="l"/>
            <a:r>
              <a:rPr lang="en-US" sz="3200" dirty="0">
                <a:latin typeface="Times New Roman" panose="02020603050405020304" pitchFamily="18" charset="0"/>
                <a:cs typeface="Times New Roman" panose="02020603050405020304" pitchFamily="18" charset="0"/>
              </a:rPr>
              <a:t>NUMBER OF CREDITS: </a:t>
            </a:r>
            <a:r>
              <a:rPr lang="en-US" sz="3200" b="1" dirty="0">
                <a:latin typeface="Times New Roman" panose="02020603050405020304" pitchFamily="18" charset="0"/>
                <a:cs typeface="Times New Roman" panose="02020603050405020304" pitchFamily="18" charset="0"/>
              </a:rPr>
              <a:t>10 </a:t>
            </a:r>
          </a:p>
          <a:p>
            <a:pPr algn="l"/>
            <a:r>
              <a:rPr lang="en-US" sz="3200" dirty="0">
                <a:latin typeface="Times New Roman" panose="02020603050405020304" pitchFamily="18" charset="0"/>
                <a:cs typeface="Times New Roman" panose="02020603050405020304" pitchFamily="18" charset="0"/>
              </a:rPr>
              <a:t>DEPARTMENT: </a:t>
            </a:r>
            <a:r>
              <a:rPr lang="en-US" sz="3200" b="1" dirty="0">
                <a:latin typeface="Times New Roman" panose="02020603050405020304" pitchFamily="18" charset="0"/>
                <a:cs typeface="Times New Roman" panose="02020603050405020304" pitchFamily="18" charset="0"/>
              </a:rPr>
              <a:t>ICT</a:t>
            </a:r>
          </a:p>
          <a:p>
            <a:pPr algn="l"/>
            <a:r>
              <a:rPr lang="en-US" sz="3200" dirty="0">
                <a:latin typeface="Times New Roman" panose="02020603050405020304" pitchFamily="18" charset="0"/>
                <a:cs typeface="Times New Roman" panose="02020603050405020304" pitchFamily="18" charset="0"/>
              </a:rPr>
              <a:t>PROGRAM: </a:t>
            </a:r>
            <a:r>
              <a:rPr lang="en-US" sz="3200" b="1" dirty="0">
                <a:latin typeface="Times New Roman" panose="02020603050405020304" pitchFamily="18" charset="0"/>
                <a:cs typeface="Times New Roman" panose="02020603050405020304" pitchFamily="18" charset="0"/>
              </a:rPr>
              <a:t>INFORMATION TECHNOLOGY</a:t>
            </a:r>
          </a:p>
          <a:p>
            <a:pPr algn="l"/>
            <a:r>
              <a:rPr lang="en-US" sz="3200" dirty="0">
                <a:latin typeface="Times New Roman" panose="02020603050405020304" pitchFamily="18" charset="0"/>
                <a:cs typeface="Times New Roman" panose="02020603050405020304" pitchFamily="18" charset="0"/>
              </a:rPr>
              <a:t> LEARNING HOURS: </a:t>
            </a:r>
            <a:r>
              <a:rPr lang="en-US" sz="3200" b="1" dirty="0">
                <a:latin typeface="Times New Roman" panose="02020603050405020304" pitchFamily="18" charset="0"/>
                <a:cs typeface="Times New Roman" panose="02020603050405020304" pitchFamily="18" charset="0"/>
              </a:rPr>
              <a:t>100</a:t>
            </a:r>
          </a:p>
          <a:p>
            <a:pPr algn="l"/>
            <a:r>
              <a:rPr lang="en-US" sz="3200" dirty="0">
                <a:latin typeface="Times New Roman" panose="02020603050405020304" pitchFamily="18" charset="0"/>
                <a:cs typeface="Times New Roman" panose="02020603050405020304" pitchFamily="18" charset="0"/>
              </a:rPr>
              <a:t>Module Leader:Mrs.Eng. </a:t>
            </a:r>
            <a:r>
              <a:rPr lang="en-US" sz="3200" b="1" dirty="0">
                <a:latin typeface="Times New Roman" panose="02020603050405020304" pitchFamily="18" charset="0"/>
                <a:cs typeface="Times New Roman" panose="02020603050405020304" pitchFamily="18" charset="0"/>
              </a:rPr>
              <a:t>YANKURIJE Madeleine</a:t>
            </a:r>
          </a:p>
        </p:txBody>
      </p:sp>
    </p:spTree>
    <p:extLst>
      <p:ext uri="{BB962C8B-B14F-4D97-AF65-F5344CB8AC3E}">
        <p14:creationId xmlns:p14="http://schemas.microsoft.com/office/powerpoint/2010/main" val="8199856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4CC6D-CE93-C21A-BD33-E97E86AF15B6}"/>
              </a:ext>
            </a:extLst>
          </p:cNvPr>
          <p:cNvSpPr>
            <a:spLocks noGrp="1"/>
          </p:cNvSpPr>
          <p:nvPr>
            <p:ph type="title"/>
          </p:nvPr>
        </p:nvSpPr>
        <p:spPr>
          <a:xfrm>
            <a:off x="838200" y="500063"/>
            <a:ext cx="10515600" cy="946998"/>
          </a:xfrm>
          <a:solidFill>
            <a:schemeClr val="accent6">
              <a:lumMod val="40000"/>
              <a:lumOff val="60000"/>
            </a:schemeClr>
          </a:solidFill>
        </p:spPr>
        <p:txBody>
          <a:bodyPr/>
          <a:lstStyle/>
          <a:p>
            <a:r>
              <a:rPr lang="en-US" b="1" dirty="0">
                <a:latin typeface="Times New Roman" panose="02020603050405020304" pitchFamily="18" charset="0"/>
                <a:cs typeface="Times New Roman" panose="02020603050405020304" pitchFamily="18" charset="0"/>
              </a:rPr>
              <a:t>Conts,</a:t>
            </a:r>
          </a:p>
        </p:txBody>
      </p:sp>
      <p:sp>
        <p:nvSpPr>
          <p:cNvPr id="3" name="Content Placeholder 2">
            <a:extLst>
              <a:ext uri="{FF2B5EF4-FFF2-40B4-BE49-F238E27FC236}">
                <a16:creationId xmlns:a16="http://schemas.microsoft.com/office/drawing/2014/main" id="{C89AAEE4-46E4-481C-A6A1-A19A8665BADA}"/>
              </a:ext>
            </a:extLst>
          </p:cNvPr>
          <p:cNvSpPr>
            <a:spLocks noGrp="1"/>
          </p:cNvSpPr>
          <p:nvPr>
            <p:ph idx="1"/>
          </p:nvPr>
        </p:nvSpPr>
        <p:spPr>
          <a:xfrm>
            <a:off x="372140" y="1571348"/>
            <a:ext cx="11398102" cy="4605615"/>
          </a:xfrm>
        </p:spPr>
        <p:txBody>
          <a:bodyPr>
            <a:normAutofit/>
          </a:bodyPr>
          <a:lstStyle/>
          <a:p>
            <a:pPr marL="0" indent="0" algn="just">
              <a:buNone/>
            </a:pPr>
            <a:r>
              <a:rPr lang="en-US" sz="3600" dirty="0">
                <a:effectLst/>
                <a:latin typeface="Times New Roman" panose="02020603050405020304" pitchFamily="18" charset="0"/>
                <a:ea typeface="Calibri" panose="020F0502020204030204" pitchFamily="34" charset="0"/>
              </a:rPr>
              <a:t>Typical embedded system mainly has two parts i.e., </a:t>
            </a:r>
            <a:r>
              <a:rPr lang="en-US" sz="3600" b="1" dirty="0">
                <a:effectLst/>
                <a:latin typeface="Times New Roman" panose="02020603050405020304" pitchFamily="18" charset="0"/>
                <a:ea typeface="Calibri" panose="020F0502020204030204" pitchFamily="34" charset="0"/>
              </a:rPr>
              <a:t>embedded hardware</a:t>
            </a:r>
            <a:r>
              <a:rPr lang="en-US" sz="3600" dirty="0">
                <a:effectLst/>
                <a:latin typeface="Times New Roman" panose="02020603050405020304" pitchFamily="18" charset="0"/>
                <a:ea typeface="Calibri" panose="020F0502020204030204" pitchFamily="34" charset="0"/>
              </a:rPr>
              <a:t> and </a:t>
            </a:r>
            <a:r>
              <a:rPr lang="en-US" sz="3600" b="1" dirty="0">
                <a:effectLst/>
                <a:latin typeface="Times New Roman" panose="02020603050405020304" pitchFamily="18" charset="0"/>
                <a:ea typeface="Calibri" panose="020F0502020204030204" pitchFamily="34" charset="0"/>
              </a:rPr>
              <a:t>embedded</a:t>
            </a:r>
            <a:r>
              <a:rPr lang="en-US" sz="3600" dirty="0">
                <a:effectLst/>
                <a:latin typeface="Times New Roman" panose="02020603050405020304" pitchFamily="18" charset="0"/>
                <a:ea typeface="Calibri" panose="020F0502020204030204" pitchFamily="34" charset="0"/>
              </a:rPr>
              <a:t> </a:t>
            </a:r>
            <a:r>
              <a:rPr lang="en-US" sz="3600" b="1" dirty="0">
                <a:effectLst/>
                <a:latin typeface="Times New Roman" panose="02020603050405020304" pitchFamily="18" charset="0"/>
                <a:ea typeface="Calibri" panose="020F0502020204030204" pitchFamily="34" charset="0"/>
              </a:rPr>
              <a:t>software</a:t>
            </a:r>
            <a:r>
              <a:rPr lang="en-US" sz="3600" dirty="0">
                <a:effectLst/>
                <a:latin typeface="Times New Roman" panose="02020603050405020304" pitchFamily="18" charset="0"/>
                <a:ea typeface="Calibri" panose="020F0502020204030204" pitchFamily="34" charset="0"/>
              </a:rPr>
              <a:t>. </a:t>
            </a:r>
            <a:r>
              <a:rPr lang="en-US" sz="3600" b="1" dirty="0">
                <a:effectLst/>
                <a:latin typeface="Times New Roman" panose="02020603050405020304" pitchFamily="18" charset="0"/>
                <a:ea typeface="Calibri" panose="020F0502020204030204" pitchFamily="34" charset="0"/>
              </a:rPr>
              <a:t>Embedded hardware’s</a:t>
            </a:r>
            <a:r>
              <a:rPr lang="en-US" sz="3600" dirty="0">
                <a:effectLst/>
                <a:latin typeface="Times New Roman" panose="02020603050405020304" pitchFamily="18" charset="0"/>
                <a:ea typeface="Calibri" panose="020F0502020204030204" pitchFamily="34" charset="0"/>
              </a:rPr>
              <a:t> are based around microprocessors and microcontrollers, also include memory, bus, Input/Output, Controller, whereas </a:t>
            </a:r>
            <a:r>
              <a:rPr lang="en-US" sz="3600" b="1" dirty="0">
                <a:effectLst/>
                <a:latin typeface="Times New Roman" panose="02020603050405020304" pitchFamily="18" charset="0"/>
                <a:ea typeface="Calibri" panose="020F0502020204030204" pitchFamily="34" charset="0"/>
              </a:rPr>
              <a:t>embedded software</a:t>
            </a:r>
            <a:r>
              <a:rPr lang="en-US" sz="3600" dirty="0">
                <a:effectLst/>
                <a:latin typeface="Times New Roman" panose="02020603050405020304" pitchFamily="18" charset="0"/>
                <a:ea typeface="Calibri" panose="020F0502020204030204" pitchFamily="34" charset="0"/>
              </a:rPr>
              <a:t> includes embedded operating systems, different applications and device drivers. </a:t>
            </a:r>
          </a:p>
          <a:p>
            <a:pPr marL="0" indent="0" algn="just">
              <a:buNone/>
            </a:pPr>
            <a:endParaRPr lang="en-US" sz="3600" dirty="0"/>
          </a:p>
        </p:txBody>
      </p:sp>
    </p:spTree>
    <p:extLst>
      <p:ext uri="{BB962C8B-B14F-4D97-AF65-F5344CB8AC3E}">
        <p14:creationId xmlns:p14="http://schemas.microsoft.com/office/powerpoint/2010/main" val="24768593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2BB4AA2-1D77-6EDD-633F-7CEC4B8A7934}"/>
              </a:ext>
            </a:extLst>
          </p:cNvPr>
          <p:cNvPicPr>
            <a:picLocks noGrp="1" noChangeAspect="1"/>
          </p:cNvPicPr>
          <p:nvPr>
            <p:ph idx="1"/>
          </p:nvPr>
        </p:nvPicPr>
        <p:blipFill>
          <a:blip r:embed="rId2"/>
          <a:stretch>
            <a:fillRect/>
          </a:stretch>
        </p:blipFill>
        <p:spPr>
          <a:xfrm>
            <a:off x="212033" y="663539"/>
            <a:ext cx="11209402" cy="4449235"/>
          </a:xfrm>
          <a:prstGeom prst="rect">
            <a:avLst/>
          </a:prstGeom>
        </p:spPr>
      </p:pic>
    </p:spTree>
    <p:extLst>
      <p:ext uri="{BB962C8B-B14F-4D97-AF65-F5344CB8AC3E}">
        <p14:creationId xmlns:p14="http://schemas.microsoft.com/office/powerpoint/2010/main" val="14043680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0E2502-F797-3DE0-DE5D-EC4F97450017}"/>
              </a:ext>
            </a:extLst>
          </p:cNvPr>
          <p:cNvSpPr>
            <a:spLocks noGrp="1"/>
          </p:cNvSpPr>
          <p:nvPr>
            <p:ph idx="1"/>
          </p:nvPr>
        </p:nvSpPr>
        <p:spPr>
          <a:xfrm>
            <a:off x="661219" y="301624"/>
            <a:ext cx="11127658" cy="5863202"/>
          </a:xfrm>
        </p:spPr>
        <p:txBody>
          <a:bodyPr/>
          <a:lstStyle/>
          <a:p>
            <a:pPr marL="0" marR="0" indent="0" algn="just">
              <a:lnSpc>
                <a:spcPct val="107000"/>
              </a:lnSpc>
              <a:spcBef>
                <a:spcPts val="0"/>
              </a:spcBef>
              <a:spcAft>
                <a:spcPts val="0"/>
              </a:spcAft>
              <a:buNone/>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Default Node Labels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This is a good time to clarify the node labels for the components you have added to your circuit. Each component has an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node and a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B</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node, labelled as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Na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Nb</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after the name of the component. Depending on how you rotate the component, the A node can be above or left or below or to the right of the B node.(Users, 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1003DAB8-AF9E-7959-5364-1D9E186E8DD4}"/>
              </a:ext>
            </a:extLst>
          </p:cNvPr>
          <p:cNvPicPr>
            <a:picLocks noChangeAspect="1"/>
          </p:cNvPicPr>
          <p:nvPr/>
        </p:nvPicPr>
        <p:blipFill>
          <a:blip r:embed="rId2"/>
          <a:stretch>
            <a:fillRect/>
          </a:stretch>
        </p:blipFill>
        <p:spPr>
          <a:xfrm>
            <a:off x="194302" y="2717994"/>
            <a:ext cx="11520146" cy="3299348"/>
          </a:xfrm>
          <a:prstGeom prst="rect">
            <a:avLst/>
          </a:prstGeom>
        </p:spPr>
      </p:pic>
    </p:spTree>
    <p:extLst>
      <p:ext uri="{BB962C8B-B14F-4D97-AF65-F5344CB8AC3E}">
        <p14:creationId xmlns:p14="http://schemas.microsoft.com/office/powerpoint/2010/main" val="39191229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4013F-0BC0-B9B9-677C-4E176C242CC1}"/>
              </a:ext>
            </a:extLst>
          </p:cNvPr>
          <p:cNvSpPr>
            <a:spLocks noGrp="1"/>
          </p:cNvSpPr>
          <p:nvPr>
            <p:ph idx="1"/>
          </p:nvPr>
        </p:nvSpPr>
        <p:spPr>
          <a:xfrm>
            <a:off x="336753" y="272127"/>
            <a:ext cx="11432459" cy="4938969"/>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Add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User</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Defined Node Labels: We can add our own node labels to identify any node voltages we wish to track with more meaningful names in the simulation results. Add a label for the </a:t>
            </a:r>
            <a:r>
              <a:rPr lang="en-US" sz="2800" b="1" dirty="0" err="1">
                <a:effectLst/>
                <a:latin typeface="Times New Roman" panose="02020603050405020304" pitchFamily="18" charset="0"/>
                <a:ea typeface="Times New Roman" panose="02020603050405020304" pitchFamily="18" charset="0"/>
                <a:cs typeface="Times New Roman" panose="02020603050405020304" pitchFamily="18" charset="0"/>
              </a:rPr>
              <a:t>Vout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node as shown in figure below.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FE583EE6-2870-39DC-1858-0CDBA277224E}"/>
              </a:ext>
            </a:extLst>
          </p:cNvPr>
          <p:cNvPicPr>
            <a:picLocks noChangeAspect="1"/>
          </p:cNvPicPr>
          <p:nvPr/>
        </p:nvPicPr>
        <p:blipFill>
          <a:blip r:embed="rId2"/>
          <a:stretch>
            <a:fillRect/>
          </a:stretch>
        </p:blipFill>
        <p:spPr>
          <a:xfrm>
            <a:off x="736739" y="1721128"/>
            <a:ext cx="11110962" cy="4522355"/>
          </a:xfrm>
          <a:prstGeom prst="rect">
            <a:avLst/>
          </a:prstGeom>
        </p:spPr>
      </p:pic>
    </p:spTree>
    <p:extLst>
      <p:ext uri="{BB962C8B-B14F-4D97-AF65-F5344CB8AC3E}">
        <p14:creationId xmlns:p14="http://schemas.microsoft.com/office/powerpoint/2010/main" val="30560607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EA15-284A-B49F-27F2-15C475B24FE1}"/>
              </a:ext>
            </a:extLst>
          </p:cNvPr>
          <p:cNvSpPr>
            <a:spLocks noGrp="1"/>
          </p:cNvSpPr>
          <p:nvPr>
            <p:ph idx="1"/>
          </p:nvPr>
        </p:nvSpPr>
        <p:spPr>
          <a:xfrm>
            <a:off x="530941" y="176981"/>
            <a:ext cx="11179277" cy="5999982"/>
          </a:xfrm>
        </p:spPr>
        <p:txBody>
          <a:bodyPr/>
          <a:lstStyle/>
          <a:p>
            <a:pPr marR="0" algn="just">
              <a:lnSpc>
                <a:spcPct val="107000"/>
              </a:lnSpc>
              <a:spcBef>
                <a:spcPts val="0"/>
              </a:spcBef>
              <a:spcAft>
                <a:spcPts val="0"/>
              </a:spcAft>
              <a:buFont typeface="Wingdings" panose="05000000000000000000" pitchFamily="2" charset="2"/>
              <a:buChar char="Ø"/>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Move components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To move a component, simply click on it, then drag it to a new location. Note that the wire connection is broken when you move a component.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0"/>
              </a:spcAft>
              <a:buFont typeface="Wingdings" panose="05000000000000000000" pitchFamily="2" charset="2"/>
              <a:buChar char="Ø"/>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Move the entire circuit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Sometimes an entire circuit must be moved during the course of working with it. To move an entire circuit, first select the circuit by clicking and dragging a bounding rectangle around all of the components. Then click and drag the highlighted components to a new location. Once you’ve finished all steps, you are ready to switch to simulate mode.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637614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8C66-8F02-223A-A190-DB1C4ED7144A}"/>
              </a:ext>
            </a:extLst>
          </p:cNvPr>
          <p:cNvSpPr>
            <a:spLocks noGrp="1"/>
          </p:cNvSpPr>
          <p:nvPr>
            <p:ph type="title"/>
          </p:nvPr>
        </p:nvSpPr>
        <p:spPr>
          <a:xfrm>
            <a:off x="412955" y="217642"/>
            <a:ext cx="11405419" cy="677094"/>
          </a:xfrm>
          <a:solidFill>
            <a:schemeClr val="accent4">
              <a:lumMod val="40000"/>
              <a:lumOff val="60000"/>
            </a:schemeClr>
          </a:solidFill>
        </p:spPr>
        <p:txBody>
          <a:bodyPr>
            <a:normAutofit fontScale="90000"/>
          </a:bodyPr>
          <a:lstStyle/>
          <a:p>
            <a:pPr marL="0" marR="0" algn="ctr">
              <a:lnSpc>
                <a:spcPct val="107000"/>
              </a:lnSpc>
              <a:spcBef>
                <a:spcPts val="0"/>
              </a:spcBef>
              <a:spcAft>
                <a:spcPts val="0"/>
              </a:spcAft>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Simulate Mode</a:t>
            </a:r>
            <a:endParaRPr lang="en-US" dirty="0"/>
          </a:p>
        </p:txBody>
      </p:sp>
      <p:sp>
        <p:nvSpPr>
          <p:cNvPr id="3" name="Content Placeholder 2">
            <a:extLst>
              <a:ext uri="{FF2B5EF4-FFF2-40B4-BE49-F238E27FC236}">
                <a16:creationId xmlns:a16="http://schemas.microsoft.com/office/drawing/2014/main" id="{0B1BBEBF-CFE6-FBFF-A10D-3FA67FE73EA1}"/>
              </a:ext>
            </a:extLst>
          </p:cNvPr>
          <p:cNvSpPr>
            <a:spLocks noGrp="1"/>
          </p:cNvSpPr>
          <p:nvPr>
            <p:ph idx="1"/>
          </p:nvPr>
        </p:nvSpPr>
        <p:spPr>
          <a:xfrm>
            <a:off x="304800" y="1140542"/>
            <a:ext cx="11513574" cy="5036421"/>
          </a:xfrm>
          <a:ln>
            <a:solidFill>
              <a:schemeClr val="accent1"/>
            </a:solidFill>
          </a:ln>
        </p:spPr>
        <p:txBody>
          <a:bodyPr>
            <a:normAutofit fontScale="92500" lnSpcReduction="20000"/>
          </a:bodyPr>
          <a:lstStyle/>
          <a:p>
            <a:pPr marL="0" marR="0" algn="just">
              <a:lnSpc>
                <a:spcPct val="107000"/>
              </a:lnSpc>
              <a:spcBef>
                <a:spcPts val="0"/>
              </a:spcBef>
              <a:spcAft>
                <a:spcPts val="0"/>
              </a:spcAft>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In Simulate mode we set up the parameters for the type of simulation we wish to perform, and then we run the simulation. There are four types of simulation we can run: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ZA" sz="3200" b="1" dirty="0">
                <a:effectLst/>
                <a:latin typeface="Times New Roman" panose="02020603050405020304" pitchFamily="18" charset="0"/>
                <a:ea typeface="Times New Roman" panose="02020603050405020304" pitchFamily="18" charset="0"/>
                <a:cs typeface="Times New Roman" panose="02020603050405020304" pitchFamily="18" charset="0"/>
              </a:rPr>
              <a:t>DC, </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ZA" sz="3200" b="1" dirty="0">
                <a:effectLst/>
                <a:latin typeface="Times New Roman" panose="02020603050405020304" pitchFamily="18" charset="0"/>
                <a:ea typeface="Times New Roman" panose="02020603050405020304" pitchFamily="18" charset="0"/>
                <a:cs typeface="Times New Roman" panose="02020603050405020304" pitchFamily="18" charset="0"/>
              </a:rPr>
              <a:t>DC Sweep, </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ZA" sz="3200" b="1" dirty="0">
                <a:effectLst/>
                <a:latin typeface="Times New Roman" panose="02020603050405020304" pitchFamily="18" charset="0"/>
                <a:ea typeface="Times New Roman" panose="02020603050405020304" pitchFamily="18" charset="0"/>
                <a:cs typeface="Times New Roman" panose="02020603050405020304" pitchFamily="18" charset="0"/>
              </a:rPr>
              <a:t>Time Domain, and </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mj-lt"/>
              <a:buAutoNum type="arabicPeriod"/>
            </a:pPr>
            <a:r>
              <a:rPr lang="en-ZA" sz="3200" b="1" dirty="0">
                <a:effectLst/>
                <a:latin typeface="Times New Roman" panose="02020603050405020304" pitchFamily="18" charset="0"/>
                <a:ea typeface="Times New Roman" panose="02020603050405020304" pitchFamily="18" charset="0"/>
                <a:cs typeface="Times New Roman" panose="02020603050405020304" pitchFamily="18" charset="0"/>
              </a:rPr>
              <a:t>Frequency Domain. </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To switch to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simulate mode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click the Simulate button at the bottom left edge of the workspace;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Run the DC Solver</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Click on the DC Solver button.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CircuitLab will indicate how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long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it takes to run the solver, but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no information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will be displayed on the circuit. However, when you move the cursor around to various points in the circuit, it changes into a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pen</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which acts like a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voltmeter/ammeter</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probe, reporting voltages and currents in the lower right hand corner.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201871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074F-7535-508F-748E-610653DE1432}"/>
              </a:ext>
            </a:extLst>
          </p:cNvPr>
          <p:cNvSpPr>
            <a:spLocks noGrp="1"/>
          </p:cNvSpPr>
          <p:nvPr>
            <p:ph type="title"/>
          </p:nvPr>
        </p:nvSpPr>
        <p:spPr>
          <a:xfrm>
            <a:off x="838199" y="365126"/>
            <a:ext cx="10515603" cy="736088"/>
          </a:xfrm>
          <a:solidFill>
            <a:schemeClr val="accent4">
              <a:lumMod val="40000"/>
              <a:lumOff val="60000"/>
            </a:schemeClr>
          </a:solidFill>
        </p:spPr>
        <p:txBody>
          <a:bodyPr/>
          <a:lstStyle/>
          <a:p>
            <a:r>
              <a:rPr lang="en-US" sz="4400" b="1" dirty="0">
                <a:effectLst/>
                <a:latin typeface="Times New Roman" panose="02020603050405020304" pitchFamily="18" charset="0"/>
                <a:ea typeface="Times New Roman" panose="02020603050405020304" pitchFamily="18" charset="0"/>
              </a:rPr>
              <a:t>Probe the circuit</a:t>
            </a:r>
            <a:endParaRPr lang="en-US" dirty="0"/>
          </a:p>
        </p:txBody>
      </p:sp>
      <p:sp>
        <p:nvSpPr>
          <p:cNvPr id="3" name="Content Placeholder 2">
            <a:extLst>
              <a:ext uri="{FF2B5EF4-FFF2-40B4-BE49-F238E27FC236}">
                <a16:creationId xmlns:a16="http://schemas.microsoft.com/office/drawing/2014/main" id="{0A537428-51A9-6814-2C11-644EBA850444}"/>
              </a:ext>
            </a:extLst>
          </p:cNvPr>
          <p:cNvSpPr>
            <a:spLocks noGrp="1"/>
          </p:cNvSpPr>
          <p:nvPr>
            <p:ph idx="1"/>
          </p:nvPr>
        </p:nvSpPr>
        <p:spPr>
          <a:xfrm>
            <a:off x="966020" y="1297858"/>
            <a:ext cx="10387782" cy="4879105"/>
          </a:xfrm>
        </p:spPr>
        <p:txBody>
          <a:bodyPr>
            <a:normAutofit/>
          </a:bodyPr>
          <a:lstStyle/>
          <a:p>
            <a:pPr marL="0" marR="0" indent="0" algn="just">
              <a:lnSpc>
                <a:spcPct val="115000"/>
              </a:lnSpc>
              <a:spcBef>
                <a:spcPts val="0"/>
              </a:spcBef>
              <a:spcAft>
                <a:spcPts val="0"/>
              </a:spcAft>
              <a:buNone/>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Start by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clicking</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Vout</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label we added to the circuit. This will add the variable V(</a:t>
            </a:r>
            <a:r>
              <a:rPr lang="en-US" sz="3200" dirty="0" err="1">
                <a:effectLst/>
                <a:latin typeface="Times New Roman" panose="02020603050405020304" pitchFamily="18" charset="0"/>
                <a:ea typeface="Times New Roman" panose="02020603050405020304" pitchFamily="18" charset="0"/>
                <a:cs typeface="Times New Roman" panose="02020603050405020304" pitchFamily="18" charset="0"/>
              </a:rPr>
              <a:t>Vout</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the voltage at the </a:t>
            </a:r>
            <a:r>
              <a:rPr lang="en-US" sz="3200" b="1" dirty="0" err="1">
                <a:effectLst/>
                <a:latin typeface="Times New Roman" panose="02020603050405020304" pitchFamily="18" charset="0"/>
                <a:ea typeface="Times New Roman" panose="02020603050405020304" pitchFamily="18" charset="0"/>
                <a:cs typeface="Times New Roman" panose="02020603050405020304" pitchFamily="18" charset="0"/>
              </a:rPr>
              <a:t>Vout</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node </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to the list of circuit values to display. This is the voltage </a:t>
            </a:r>
            <a:r>
              <a:rPr lang="en-US" sz="3200" dirty="0">
                <a:latin typeface="Times New Roman" panose="02020603050405020304" pitchFamily="18" charset="0"/>
                <a:ea typeface="Times New Roman" panose="02020603050405020304" pitchFamily="18" charset="0"/>
                <a:cs typeface="Times New Roman" panose="02020603050405020304" pitchFamily="18" charset="0"/>
              </a:rPr>
              <a:t>r</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eading you would see with a voltmeter when the red lead is connected to the node, and the black lead is connected to ground. See the items circled in red in figure below.</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3200" dirty="0"/>
          </a:p>
        </p:txBody>
      </p:sp>
    </p:spTree>
    <p:extLst>
      <p:ext uri="{BB962C8B-B14F-4D97-AF65-F5344CB8AC3E}">
        <p14:creationId xmlns:p14="http://schemas.microsoft.com/office/powerpoint/2010/main" val="12090212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C74B8-8103-3311-EE86-05831EA47499}"/>
              </a:ext>
            </a:extLst>
          </p:cNvPr>
          <p:cNvPicPr>
            <a:picLocks noChangeAspect="1"/>
          </p:cNvPicPr>
          <p:nvPr/>
        </p:nvPicPr>
        <p:blipFill>
          <a:blip r:embed="rId2"/>
          <a:stretch>
            <a:fillRect/>
          </a:stretch>
        </p:blipFill>
        <p:spPr>
          <a:xfrm>
            <a:off x="235974" y="170926"/>
            <a:ext cx="11655865" cy="6544505"/>
          </a:xfrm>
          <a:prstGeom prst="rect">
            <a:avLst/>
          </a:prstGeom>
        </p:spPr>
      </p:pic>
    </p:spTree>
    <p:extLst>
      <p:ext uri="{BB962C8B-B14F-4D97-AF65-F5344CB8AC3E}">
        <p14:creationId xmlns:p14="http://schemas.microsoft.com/office/powerpoint/2010/main" val="5018278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D0B5-8BB8-C2F2-E208-5D9150A4D709}"/>
              </a:ext>
            </a:extLst>
          </p:cNvPr>
          <p:cNvSpPr>
            <a:spLocks noGrp="1"/>
          </p:cNvSpPr>
          <p:nvPr>
            <p:ph type="title"/>
          </p:nvPr>
        </p:nvSpPr>
        <p:spPr>
          <a:xfrm>
            <a:off x="629265" y="317909"/>
            <a:ext cx="10982631" cy="726256"/>
          </a:xfrm>
          <a:solidFill>
            <a:schemeClr val="accent4">
              <a:lumMod val="40000"/>
              <a:lumOff val="60000"/>
            </a:schemeClr>
          </a:solidFill>
        </p:spPr>
        <p:txBody>
          <a:bodyPr/>
          <a:lstStyle/>
          <a:p>
            <a:r>
              <a:rPr lang="en-US" sz="4400" b="1" dirty="0">
                <a:effectLst/>
                <a:latin typeface="Times New Roman" panose="02020603050405020304" pitchFamily="18" charset="0"/>
                <a:ea typeface="Times New Roman" panose="02020603050405020304" pitchFamily="18" charset="0"/>
              </a:rPr>
              <a:t>Measuring current</a:t>
            </a:r>
            <a:endParaRPr lang="en-US" dirty="0"/>
          </a:p>
        </p:txBody>
      </p:sp>
      <p:sp>
        <p:nvSpPr>
          <p:cNvPr id="3" name="Content Placeholder 2">
            <a:extLst>
              <a:ext uri="{FF2B5EF4-FFF2-40B4-BE49-F238E27FC236}">
                <a16:creationId xmlns:a16="http://schemas.microsoft.com/office/drawing/2014/main" id="{FC270A9D-F348-84E5-7743-83DD0187D1A4}"/>
              </a:ext>
            </a:extLst>
          </p:cNvPr>
          <p:cNvSpPr>
            <a:spLocks noGrp="1"/>
          </p:cNvSpPr>
          <p:nvPr>
            <p:ph idx="1"/>
          </p:nvPr>
        </p:nvSpPr>
        <p:spPr>
          <a:xfrm>
            <a:off x="629265" y="1219200"/>
            <a:ext cx="11061290" cy="4957763"/>
          </a:xfrm>
          <a:ln>
            <a:solidFill>
              <a:schemeClr val="accent1"/>
            </a:solidFill>
          </a:ln>
        </p:spPr>
        <p:txBody>
          <a:bodyPr>
            <a:normAutofit fontScale="92500"/>
          </a:bodyPr>
          <a:lstStyle/>
          <a:p>
            <a:pPr marL="0" marR="0" indent="0" algn="just">
              <a:lnSpc>
                <a:spcPct val="115000"/>
              </a:lnSpc>
              <a:spcBef>
                <a:spcPts val="0"/>
              </a:spcBef>
              <a:spcAft>
                <a:spcPts val="0"/>
              </a:spcAft>
              <a:buNone/>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To measure the current, I, asked for in the problem circuit of Figure, we can click on either the leftmost node of Ra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Ra.nB</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or the topmost node of Rb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Rb.nA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as shown in figure below. These nodes will expand as large circles when your mouse hovers over them. Note that both of these nodes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Ra.nB</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Rb.nA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are the point of entry for a clockwise current loop I flowing into each resistor (Ra and Rb). Therefore, a clockwise current flow would be considered positive at these measurement points in the circuit. That is why the current is listed as positive 1mA at these points. However, notice that I(</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Vin.nA</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is negative on the readout inside the large red oval in figure  below. This is because our clockwise current is leaving the voltage source at that node.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65448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9E7F7C-0146-5031-C81B-64D6627B0361}"/>
              </a:ext>
            </a:extLst>
          </p:cNvPr>
          <p:cNvPicPr>
            <a:picLocks noGrp="1" noChangeAspect="1"/>
          </p:cNvPicPr>
          <p:nvPr>
            <p:ph idx="1"/>
          </p:nvPr>
        </p:nvPicPr>
        <p:blipFill>
          <a:blip r:embed="rId2"/>
          <a:stretch>
            <a:fillRect/>
          </a:stretch>
        </p:blipFill>
        <p:spPr>
          <a:xfrm>
            <a:off x="481870" y="406888"/>
            <a:ext cx="11228259" cy="5600622"/>
          </a:xfrm>
          <a:prstGeom prst="rect">
            <a:avLst/>
          </a:prstGeom>
        </p:spPr>
      </p:pic>
    </p:spTree>
    <p:extLst>
      <p:ext uri="{BB962C8B-B14F-4D97-AF65-F5344CB8AC3E}">
        <p14:creationId xmlns:p14="http://schemas.microsoft.com/office/powerpoint/2010/main" val="10106368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373F-DF31-05E9-DC79-18AB25390063}"/>
              </a:ext>
            </a:extLst>
          </p:cNvPr>
          <p:cNvSpPr>
            <a:spLocks noGrp="1"/>
          </p:cNvSpPr>
          <p:nvPr>
            <p:ph type="title"/>
          </p:nvPr>
        </p:nvSpPr>
        <p:spPr>
          <a:xfrm>
            <a:off x="838200" y="365125"/>
            <a:ext cx="10515600" cy="549275"/>
          </a:xfrm>
          <a:solidFill>
            <a:schemeClr val="accent4">
              <a:lumMod val="40000"/>
              <a:lumOff val="60000"/>
            </a:schemeClr>
          </a:solidFill>
        </p:spPr>
        <p:txBody>
          <a:bodyPr>
            <a:normAutofit fontScale="90000"/>
          </a:bodyPr>
          <a:lstStyle/>
          <a:p>
            <a:r>
              <a:rPr lang="en-US" sz="4400" b="1" dirty="0">
                <a:effectLst/>
                <a:latin typeface="Times New Roman" panose="02020603050405020304" pitchFamily="18" charset="0"/>
                <a:ea typeface="Times New Roman" panose="02020603050405020304" pitchFamily="18" charset="0"/>
              </a:rPr>
              <a:t>Conclusion</a:t>
            </a:r>
            <a:r>
              <a:rPr lang="en-US" sz="4400" dirty="0">
                <a:effectLst/>
                <a:latin typeface="Times New Roman" panose="02020603050405020304" pitchFamily="18" charset="0"/>
                <a:ea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5A953F9E-8CB5-D212-2784-CA0C95B6D888}"/>
              </a:ext>
            </a:extLst>
          </p:cNvPr>
          <p:cNvSpPr>
            <a:spLocks noGrp="1"/>
          </p:cNvSpPr>
          <p:nvPr>
            <p:ph idx="1"/>
          </p:nvPr>
        </p:nvSpPr>
        <p:spPr>
          <a:xfrm>
            <a:off x="838200" y="1022555"/>
            <a:ext cx="10515600" cy="5154408"/>
          </a:xfrm>
          <a:ln>
            <a:solidFill>
              <a:srgbClr val="FF0000"/>
            </a:solidFill>
          </a:ln>
        </p:spPr>
        <p:txBody>
          <a:bodyPr>
            <a:normAutofit/>
          </a:bodyPr>
          <a:lstStyle/>
          <a:p>
            <a:pPr marL="0" indent="0" algn="just">
              <a:buNone/>
            </a:pPr>
            <a:r>
              <a:rPr lang="en-US" sz="4000" dirty="0">
                <a:effectLst/>
                <a:latin typeface="Times New Roman" panose="02020603050405020304" pitchFamily="18" charset="0"/>
                <a:ea typeface="Times New Roman" panose="02020603050405020304" pitchFamily="18" charset="0"/>
              </a:rPr>
              <a:t>When you probe a circuit in Simulate mode, the current flowing into the component attached to the node you click is what you will see displayed on the left, with a sign that indicates positive for current flowing into the component and negative for current flowing out of the component at the node you clicked on.</a:t>
            </a:r>
          </a:p>
          <a:p>
            <a:pPr marL="0" indent="0" algn="just">
              <a:buNone/>
            </a:pPr>
            <a:endParaRPr lang="en-US" sz="4000" dirty="0"/>
          </a:p>
        </p:txBody>
      </p:sp>
    </p:spTree>
    <p:extLst>
      <p:ext uri="{BB962C8B-B14F-4D97-AF65-F5344CB8AC3E}">
        <p14:creationId xmlns:p14="http://schemas.microsoft.com/office/powerpoint/2010/main" val="2069536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E83A-8389-E4C7-2D96-F2E0425F1323}"/>
              </a:ext>
            </a:extLst>
          </p:cNvPr>
          <p:cNvSpPr>
            <a:spLocks noGrp="1"/>
          </p:cNvSpPr>
          <p:nvPr>
            <p:ph type="title"/>
          </p:nvPr>
        </p:nvSpPr>
        <p:spPr>
          <a:xfrm>
            <a:off x="838200" y="365125"/>
            <a:ext cx="10515600" cy="85407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a:ln>
            <a:solidFill>
              <a:srgbClr val="FF0000"/>
            </a:solidFill>
          </a:ln>
        </p:spPr>
        <p:txBody>
          <a:bodyPr>
            <a:normAutofit/>
          </a:bodyPr>
          <a:lstStyle/>
          <a:p>
            <a:r>
              <a:rPr lang="en-US" sz="4000" b="1" dirty="0">
                <a:effectLst/>
                <a:latin typeface="Times New Roman" panose="02020603050405020304" pitchFamily="18" charset="0"/>
                <a:ea typeface="Calibri" panose="020F0502020204030204" pitchFamily="34" charset="0"/>
              </a:rPr>
              <a:t>Some examples of embedded systems</a:t>
            </a:r>
            <a:endParaRPr lang="en-US" sz="4000" b="1" dirty="0"/>
          </a:p>
        </p:txBody>
      </p:sp>
      <p:sp>
        <p:nvSpPr>
          <p:cNvPr id="3" name="Content Placeholder 2">
            <a:extLst>
              <a:ext uri="{FF2B5EF4-FFF2-40B4-BE49-F238E27FC236}">
                <a16:creationId xmlns:a16="http://schemas.microsoft.com/office/drawing/2014/main" id="{10F2A35F-529A-FA28-1EEA-04A44F86F8D9}"/>
              </a:ext>
            </a:extLst>
          </p:cNvPr>
          <p:cNvSpPr>
            <a:spLocks noGrp="1"/>
          </p:cNvSpPr>
          <p:nvPr>
            <p:ph idx="1"/>
          </p:nvPr>
        </p:nvSpPr>
        <p:spPr>
          <a:xfrm>
            <a:off x="660400" y="1219200"/>
            <a:ext cx="10901680" cy="5273675"/>
          </a:xfrm>
        </p:spPr>
        <p:txBody>
          <a:bodyPr/>
          <a:lstStyle/>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Digital watches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Washing Machine</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Televisions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Digital phones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Laser Printer</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Cameras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Industrial machines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Electronic Calculators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Automobiles</a:t>
            </a:r>
          </a:p>
          <a:p>
            <a:pPr marR="0" lvl="0">
              <a:lnSpc>
                <a:spcPct val="115000"/>
              </a:lnSpc>
              <a:spcBef>
                <a:spcPts val="0"/>
              </a:spcBef>
              <a:spcAft>
                <a:spcPts val="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Medical Equipment</a:t>
            </a:r>
          </a:p>
          <a:p>
            <a:pPr marL="0" indent="0">
              <a:buNone/>
            </a:pPr>
            <a:endParaRPr lang="en-US" dirty="0"/>
          </a:p>
        </p:txBody>
      </p:sp>
    </p:spTree>
    <p:extLst>
      <p:ext uri="{BB962C8B-B14F-4D97-AF65-F5344CB8AC3E}">
        <p14:creationId xmlns:p14="http://schemas.microsoft.com/office/powerpoint/2010/main" val="12097661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E722-4249-EC4B-89AE-AC6E355461C4}"/>
              </a:ext>
            </a:extLst>
          </p:cNvPr>
          <p:cNvSpPr>
            <a:spLocks noGrp="1"/>
          </p:cNvSpPr>
          <p:nvPr>
            <p:ph type="title"/>
          </p:nvPr>
        </p:nvSpPr>
        <p:spPr>
          <a:xfrm>
            <a:off x="838200" y="365126"/>
            <a:ext cx="10515600" cy="647598"/>
          </a:xfrm>
          <a:solidFill>
            <a:schemeClr val="accent4">
              <a:lumMod val="40000"/>
              <a:lumOff val="60000"/>
            </a:schemeClr>
          </a:solidFill>
        </p:spPr>
        <p:txBody>
          <a:bodyPr>
            <a:normAutofit fontScale="90000"/>
          </a:bodyPr>
          <a:lstStyle/>
          <a:p>
            <a:r>
              <a:rPr lang="en-US" sz="4400" b="1" dirty="0">
                <a:effectLst/>
                <a:latin typeface="Times New Roman" panose="02020603050405020304" pitchFamily="18" charset="0"/>
                <a:ea typeface="Times New Roman" panose="02020603050405020304" pitchFamily="18" charset="0"/>
              </a:rPr>
              <a:t>Adding expressions</a:t>
            </a:r>
            <a:endParaRPr lang="en-US" dirty="0"/>
          </a:p>
        </p:txBody>
      </p:sp>
      <p:sp>
        <p:nvSpPr>
          <p:cNvPr id="3" name="Content Placeholder 2">
            <a:extLst>
              <a:ext uri="{FF2B5EF4-FFF2-40B4-BE49-F238E27FC236}">
                <a16:creationId xmlns:a16="http://schemas.microsoft.com/office/drawing/2014/main" id="{3302F00C-C0C6-B618-85BA-28DC9F8F6260}"/>
              </a:ext>
            </a:extLst>
          </p:cNvPr>
          <p:cNvSpPr>
            <a:spLocks noGrp="1"/>
          </p:cNvSpPr>
          <p:nvPr>
            <p:ph idx="1"/>
          </p:nvPr>
        </p:nvSpPr>
        <p:spPr>
          <a:xfrm>
            <a:off x="838200" y="1248697"/>
            <a:ext cx="10515600" cy="4928266"/>
          </a:xfrm>
          <a:ln>
            <a:solidFill>
              <a:srgbClr val="FF0000"/>
            </a:solidFill>
          </a:ln>
        </p:spPr>
        <p:txBody>
          <a:bodyPr/>
          <a:lstStyle/>
          <a:p>
            <a:pPr algn="just"/>
            <a:r>
              <a:rPr lang="en-US" sz="2800" dirty="0">
                <a:effectLst/>
                <a:latin typeface="Times New Roman" panose="02020603050405020304" pitchFamily="18" charset="0"/>
                <a:ea typeface="Times New Roman" panose="02020603050405020304" pitchFamily="18" charset="0"/>
              </a:rPr>
              <a:t>Suppose you wish to know the voltage across the Ra resistor. Since all our voltages calculated by DC Solver are relative to the ground node, you can click the “+</a:t>
            </a:r>
            <a:r>
              <a:rPr lang="en-US" sz="2800" b="1" dirty="0">
                <a:effectLst/>
                <a:latin typeface="Times New Roman" panose="02020603050405020304" pitchFamily="18" charset="0"/>
                <a:ea typeface="Times New Roman" panose="02020603050405020304" pitchFamily="18" charset="0"/>
              </a:rPr>
              <a:t>Add Expression</a:t>
            </a:r>
            <a:r>
              <a:rPr lang="en-US" sz="2800" dirty="0">
                <a:effectLst/>
                <a:latin typeface="Times New Roman" panose="02020603050405020304" pitchFamily="18" charset="0"/>
                <a:ea typeface="Times New Roman" panose="02020603050405020304" pitchFamily="18" charset="0"/>
              </a:rPr>
              <a:t>” button to add a math expression to find this voltage. According to KVL, the voltage across </a:t>
            </a:r>
            <a:r>
              <a:rPr lang="en-US" sz="2800" b="1" dirty="0">
                <a:effectLst/>
                <a:latin typeface="Times New Roman" panose="02020603050405020304" pitchFamily="18" charset="0"/>
                <a:ea typeface="Times New Roman" panose="02020603050405020304" pitchFamily="18" charset="0"/>
              </a:rPr>
              <a:t>Ra</a:t>
            </a:r>
            <a:r>
              <a:rPr lang="en-US" sz="2800" dirty="0">
                <a:effectLst/>
                <a:latin typeface="Times New Roman" panose="02020603050405020304" pitchFamily="18" charset="0"/>
                <a:ea typeface="Times New Roman" panose="02020603050405020304" pitchFamily="18" charset="0"/>
              </a:rPr>
              <a:t> would be V(</a:t>
            </a:r>
            <a:r>
              <a:rPr lang="en-US" sz="2800" dirty="0" err="1">
                <a:effectLst/>
                <a:latin typeface="Times New Roman" panose="02020603050405020304" pitchFamily="18" charset="0"/>
                <a:ea typeface="Times New Roman" panose="02020603050405020304" pitchFamily="18" charset="0"/>
              </a:rPr>
              <a:t>Ra.nB</a:t>
            </a:r>
            <a:r>
              <a:rPr lang="en-US" sz="2800" dirty="0">
                <a:effectLst/>
                <a:latin typeface="Times New Roman" panose="02020603050405020304" pitchFamily="18" charset="0"/>
                <a:ea typeface="Times New Roman" panose="02020603050405020304" pitchFamily="18" charset="0"/>
              </a:rPr>
              <a:t>) – V(</a:t>
            </a:r>
            <a:r>
              <a:rPr lang="en-US" sz="2800" dirty="0" err="1">
                <a:effectLst/>
                <a:latin typeface="Times New Roman" panose="02020603050405020304" pitchFamily="18" charset="0"/>
                <a:ea typeface="Times New Roman" panose="02020603050405020304" pitchFamily="18" charset="0"/>
              </a:rPr>
              <a:t>Ra.nA</a:t>
            </a:r>
            <a:r>
              <a:rPr lang="en-US" sz="2800" dirty="0">
                <a:effectLst/>
                <a:latin typeface="Times New Roman" panose="02020603050405020304" pitchFamily="18" charset="0"/>
                <a:ea typeface="Times New Roman" panose="02020603050405020304" pitchFamily="18" charset="0"/>
              </a:rPr>
              <a:t>). Add this expression to the list of values as shown in figure below. To compute the power dissipated by the Rb resistor, also add the expression V(</a:t>
            </a:r>
            <a:r>
              <a:rPr lang="en-US" sz="2800" dirty="0" err="1">
                <a:effectLst/>
                <a:latin typeface="Times New Roman" panose="02020603050405020304" pitchFamily="18" charset="0"/>
                <a:ea typeface="Times New Roman" panose="02020603050405020304" pitchFamily="18" charset="0"/>
              </a:rPr>
              <a:t>Rb.nA</a:t>
            </a:r>
            <a:r>
              <a:rPr lang="en-US" sz="2800" dirty="0">
                <a:effectLst/>
                <a:latin typeface="Times New Roman" panose="02020603050405020304" pitchFamily="18" charset="0"/>
                <a:ea typeface="Times New Roman" panose="02020603050405020304" pitchFamily="18" charset="0"/>
              </a:rPr>
              <a:t>)*I(</a:t>
            </a:r>
            <a:r>
              <a:rPr lang="en-US" sz="2800" dirty="0" err="1">
                <a:effectLst/>
                <a:latin typeface="Times New Roman" panose="02020603050405020304" pitchFamily="18" charset="0"/>
                <a:ea typeface="Times New Roman" panose="02020603050405020304" pitchFamily="18" charset="0"/>
              </a:rPr>
              <a:t>Rb.nA</a:t>
            </a:r>
            <a:r>
              <a:rPr lang="en-US" sz="2800" dirty="0">
                <a:effectLst/>
                <a:latin typeface="Times New Roman" panose="02020603050405020304" pitchFamily="18" charset="0"/>
                <a:ea typeface="Times New Roman" panose="02020603050405020304" pitchFamily="18" charset="0"/>
              </a:rPr>
              <a:t>). That’s the voltage across Rb times the current going through it.  If you see N/A you may need to click Run DC Solver again.</a:t>
            </a:r>
            <a:endParaRPr lang="en-US" dirty="0"/>
          </a:p>
        </p:txBody>
      </p:sp>
    </p:spTree>
    <p:extLst>
      <p:ext uri="{BB962C8B-B14F-4D97-AF65-F5344CB8AC3E}">
        <p14:creationId xmlns:p14="http://schemas.microsoft.com/office/powerpoint/2010/main" val="3663597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EFA21B-403B-CA17-4BFB-823F99AED1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766A376-524D-71E5-99A1-C64D29595573}"/>
              </a:ext>
            </a:extLst>
          </p:cNvPr>
          <p:cNvPicPr>
            <a:picLocks noChangeAspect="1"/>
          </p:cNvPicPr>
          <p:nvPr/>
        </p:nvPicPr>
        <p:blipFill>
          <a:blip r:embed="rId2"/>
          <a:stretch>
            <a:fillRect/>
          </a:stretch>
        </p:blipFill>
        <p:spPr>
          <a:xfrm>
            <a:off x="838200" y="440639"/>
            <a:ext cx="10627233" cy="6052236"/>
          </a:xfrm>
          <a:prstGeom prst="rect">
            <a:avLst/>
          </a:prstGeom>
        </p:spPr>
      </p:pic>
    </p:spTree>
    <p:extLst>
      <p:ext uri="{BB962C8B-B14F-4D97-AF65-F5344CB8AC3E}">
        <p14:creationId xmlns:p14="http://schemas.microsoft.com/office/powerpoint/2010/main" val="39205594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BC5E-947C-8FCE-AAB5-EFC6F8127BF8}"/>
              </a:ext>
            </a:extLst>
          </p:cNvPr>
          <p:cNvSpPr>
            <a:spLocks noGrp="1"/>
          </p:cNvSpPr>
          <p:nvPr>
            <p:ph type="title"/>
          </p:nvPr>
        </p:nvSpPr>
        <p:spPr>
          <a:xfrm>
            <a:off x="838200" y="894735"/>
            <a:ext cx="10515600" cy="530943"/>
          </a:xfrm>
        </p:spPr>
        <p:txBody>
          <a:bodyPr>
            <a:noAutofit/>
          </a:bodyPr>
          <a:lstStyle/>
          <a:p>
            <a:pPr marL="0" marR="0">
              <a:lnSpc>
                <a:spcPct val="115000"/>
              </a:lnSpc>
              <a:spcBef>
                <a:spcPts val="0"/>
              </a:spcBef>
              <a:spcAft>
                <a:spcPts val="0"/>
              </a:spcAft>
            </a:pPr>
            <a:r>
              <a:rPr lang="en-US" sz="4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Using a Voltmeter and Ammeter to measure circuit variables</a:t>
            </a:r>
            <a:br>
              <a:rPr lang="en-US" sz="4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dirty="0">
              <a:solidFill>
                <a:srgbClr val="FF0000"/>
              </a:solidFill>
            </a:endParaRPr>
          </a:p>
        </p:txBody>
      </p:sp>
      <p:sp>
        <p:nvSpPr>
          <p:cNvPr id="3" name="Content Placeholder 2">
            <a:extLst>
              <a:ext uri="{FF2B5EF4-FFF2-40B4-BE49-F238E27FC236}">
                <a16:creationId xmlns:a16="http://schemas.microsoft.com/office/drawing/2014/main" id="{0B5F05C1-ADE3-9EF3-6D39-8D5CEA0323A6}"/>
              </a:ext>
            </a:extLst>
          </p:cNvPr>
          <p:cNvSpPr>
            <a:spLocks noGrp="1"/>
          </p:cNvSpPr>
          <p:nvPr>
            <p:ph idx="1"/>
          </p:nvPr>
        </p:nvSpPr>
        <p:spPr>
          <a:ln>
            <a:solidFill>
              <a:srgbClr val="FF0000"/>
            </a:solidFill>
          </a:ln>
        </p:spPr>
        <p:txBody>
          <a:bodyPr>
            <a:normAutofit lnSpcReduction="10000"/>
          </a:bodyPr>
          <a:lstStyle/>
          <a:p>
            <a:pPr marL="0" marR="0" algn="just">
              <a:lnSpc>
                <a:spcPct val="115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Another way to measure circuit variables is to insert virtual volt and current metering elements into your circuit. To do this, first switch back to Build mode by clicking the large button at the bottom left edge of the screen. Next, scroll down the component gallery to find the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Unsorted Elements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section and locate the Voltmeter element. Drag it into your circuit alongside Rb and wire it in so it has a parallel connection with Rb. For the ammeter, you will need to delete a wire to make room for the series connection, and you may also need to slide Ra to the right, as shown in figure below.</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00684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0F233-CBD2-D4FC-7FF4-51CB72CD299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5637046-FDBB-EF8C-E250-8ECC054587EF}"/>
              </a:ext>
            </a:extLst>
          </p:cNvPr>
          <p:cNvPicPr>
            <a:picLocks noGrp="1" noChangeAspect="1"/>
          </p:cNvPicPr>
          <p:nvPr>
            <p:ph idx="1"/>
          </p:nvPr>
        </p:nvPicPr>
        <p:blipFill>
          <a:blip r:embed="rId2"/>
          <a:stretch>
            <a:fillRect/>
          </a:stretch>
        </p:blipFill>
        <p:spPr>
          <a:xfrm>
            <a:off x="339998" y="365123"/>
            <a:ext cx="11622471" cy="6222489"/>
          </a:xfrm>
          <a:prstGeom prst="rect">
            <a:avLst/>
          </a:prstGeom>
        </p:spPr>
      </p:pic>
    </p:spTree>
    <p:extLst>
      <p:ext uri="{BB962C8B-B14F-4D97-AF65-F5344CB8AC3E}">
        <p14:creationId xmlns:p14="http://schemas.microsoft.com/office/powerpoint/2010/main" val="1214365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9F811A-6A1C-A5C4-5A30-592E0E026361}"/>
              </a:ext>
            </a:extLst>
          </p:cNvPr>
          <p:cNvSpPr>
            <a:spLocks noGrp="1"/>
          </p:cNvSpPr>
          <p:nvPr>
            <p:ph idx="1"/>
          </p:nvPr>
        </p:nvSpPr>
        <p:spPr>
          <a:xfrm>
            <a:off x="612059" y="154141"/>
            <a:ext cx="11294806" cy="4351338"/>
          </a:xfrm>
        </p:spPr>
        <p:txBody>
          <a:bodyPr/>
          <a:lstStyle/>
          <a:p>
            <a:pPr marL="0" marR="0" algn="just">
              <a:lnSpc>
                <a:spcPct val="115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To show the readout of these meters on the schematic, you have to double click on the component and check the Show-Current  or Show-Volt box indicated in Figure below.</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48C4AD2-A487-47C2-EB89-6457F5F46576}"/>
              </a:ext>
            </a:extLst>
          </p:cNvPr>
          <p:cNvPicPr>
            <a:picLocks noChangeAspect="1"/>
          </p:cNvPicPr>
          <p:nvPr/>
        </p:nvPicPr>
        <p:blipFill>
          <a:blip r:embed="rId2"/>
          <a:stretch>
            <a:fillRect/>
          </a:stretch>
        </p:blipFill>
        <p:spPr>
          <a:xfrm>
            <a:off x="612059" y="1647166"/>
            <a:ext cx="11435531" cy="5056693"/>
          </a:xfrm>
          <a:prstGeom prst="rect">
            <a:avLst/>
          </a:prstGeom>
        </p:spPr>
      </p:pic>
    </p:spTree>
    <p:extLst>
      <p:ext uri="{BB962C8B-B14F-4D97-AF65-F5344CB8AC3E}">
        <p14:creationId xmlns:p14="http://schemas.microsoft.com/office/powerpoint/2010/main" val="18317403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963FF9-1D07-4B60-28E6-945EB66C1257}"/>
              </a:ext>
            </a:extLst>
          </p:cNvPr>
          <p:cNvSpPr>
            <a:spLocks noGrp="1"/>
          </p:cNvSpPr>
          <p:nvPr>
            <p:ph idx="1"/>
          </p:nvPr>
        </p:nvSpPr>
        <p:spPr>
          <a:xfrm>
            <a:off x="530942" y="226142"/>
            <a:ext cx="11366090" cy="5950821"/>
          </a:xfrm>
        </p:spPr>
        <p:txBody>
          <a:bodyPr/>
          <a:lstStyle/>
          <a:p>
            <a:pPr algn="just"/>
            <a:r>
              <a:rPr lang="en-US" sz="2800" dirty="0">
                <a:effectLst/>
                <a:latin typeface="Times New Roman" panose="02020603050405020304" pitchFamily="18" charset="0"/>
                <a:ea typeface="Times New Roman" panose="02020603050405020304" pitchFamily="18" charset="0"/>
              </a:rPr>
              <a:t>Add an </a:t>
            </a:r>
            <a:r>
              <a:rPr lang="en-US" sz="2800" b="1" dirty="0">
                <a:effectLst/>
                <a:latin typeface="Times New Roman" panose="02020603050405020304" pitchFamily="18" charset="0"/>
                <a:ea typeface="Times New Roman" panose="02020603050405020304" pitchFamily="18" charset="0"/>
              </a:rPr>
              <a:t>additional</a:t>
            </a:r>
            <a:r>
              <a:rPr lang="en-US" sz="2800" dirty="0">
                <a:effectLst/>
                <a:latin typeface="Times New Roman" panose="02020603050405020304" pitchFamily="18" charset="0"/>
                <a:ea typeface="Times New Roman" panose="02020603050405020304" pitchFamily="18" charset="0"/>
              </a:rPr>
              <a:t> voltmeter to measure the volts across Ra. You may need to move your circuit around to make it fit in the workspace. Take a screen capture of your final simulation for your report. Instructions on how to take a screen capture are here: (PC) (Mac)</a:t>
            </a:r>
            <a:endParaRPr lang="en-US" dirty="0"/>
          </a:p>
        </p:txBody>
      </p:sp>
      <p:pic>
        <p:nvPicPr>
          <p:cNvPr id="4" name="Picture 3">
            <a:extLst>
              <a:ext uri="{FF2B5EF4-FFF2-40B4-BE49-F238E27FC236}">
                <a16:creationId xmlns:a16="http://schemas.microsoft.com/office/drawing/2014/main" id="{89314A09-519F-DECC-59A2-43ECF415F1BA}"/>
              </a:ext>
            </a:extLst>
          </p:cNvPr>
          <p:cNvPicPr>
            <a:picLocks noChangeAspect="1"/>
          </p:cNvPicPr>
          <p:nvPr/>
        </p:nvPicPr>
        <p:blipFill>
          <a:blip r:embed="rId2"/>
          <a:stretch>
            <a:fillRect/>
          </a:stretch>
        </p:blipFill>
        <p:spPr>
          <a:xfrm>
            <a:off x="1091381" y="1891092"/>
            <a:ext cx="9822425" cy="4691170"/>
          </a:xfrm>
          <a:prstGeom prst="rect">
            <a:avLst/>
          </a:prstGeom>
        </p:spPr>
      </p:pic>
    </p:spTree>
    <p:extLst>
      <p:ext uri="{BB962C8B-B14F-4D97-AF65-F5344CB8AC3E}">
        <p14:creationId xmlns:p14="http://schemas.microsoft.com/office/powerpoint/2010/main" val="33568664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89E2-B3EE-87C3-7792-508C10E91BFA}"/>
              </a:ext>
            </a:extLst>
          </p:cNvPr>
          <p:cNvSpPr>
            <a:spLocks noGrp="1"/>
          </p:cNvSpPr>
          <p:nvPr>
            <p:ph type="title"/>
          </p:nvPr>
        </p:nvSpPr>
        <p:spPr>
          <a:xfrm>
            <a:off x="838200" y="365125"/>
            <a:ext cx="10515600" cy="696759"/>
          </a:xfrm>
        </p:spPr>
        <p:txBody>
          <a:bodyPr>
            <a:normAutofit/>
          </a:bodyPr>
          <a:lstStyle/>
          <a:p>
            <a:r>
              <a:rPr lang="en-US" sz="3200" b="1" dirty="0">
                <a:latin typeface="Times New Roman" panose="02020603050405020304" pitchFamily="18" charset="0"/>
                <a:cs typeface="Times New Roman" panose="02020603050405020304" pitchFamily="18" charset="0"/>
              </a:rPr>
              <a:t>SOME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EXAMPLES</a:t>
            </a:r>
            <a:endParaRPr lang="en-US" sz="3200"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F23B3C0-2C69-9F67-8277-077294B17F9F}"/>
              </a:ext>
            </a:extLst>
          </p:cNvPr>
          <p:cNvPicPr>
            <a:picLocks noGrp="1" noChangeAspect="1"/>
          </p:cNvPicPr>
          <p:nvPr>
            <p:ph idx="1"/>
          </p:nvPr>
        </p:nvPicPr>
        <p:blipFill>
          <a:blip r:embed="rId2"/>
          <a:stretch>
            <a:fillRect/>
          </a:stretch>
        </p:blipFill>
        <p:spPr>
          <a:xfrm>
            <a:off x="981536" y="1061884"/>
            <a:ext cx="10237070" cy="5244620"/>
          </a:xfrm>
        </p:spPr>
      </p:pic>
    </p:spTree>
    <p:extLst>
      <p:ext uri="{BB962C8B-B14F-4D97-AF65-F5344CB8AC3E}">
        <p14:creationId xmlns:p14="http://schemas.microsoft.com/office/powerpoint/2010/main" val="35458483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513A-C654-0914-D187-49A7B3B5BCC3}"/>
              </a:ext>
            </a:extLst>
          </p:cNvPr>
          <p:cNvSpPr>
            <a:spLocks noGrp="1"/>
          </p:cNvSpPr>
          <p:nvPr>
            <p:ph type="title"/>
          </p:nvPr>
        </p:nvSpPr>
        <p:spPr>
          <a:xfrm>
            <a:off x="838200" y="365126"/>
            <a:ext cx="10515600" cy="962230"/>
          </a:xfrm>
          <a:solidFill>
            <a:schemeClr val="accent4">
              <a:lumMod val="40000"/>
              <a:lumOff val="60000"/>
            </a:schemeClr>
          </a:solidFill>
        </p:spPr>
        <p:txBody>
          <a:bodyPr/>
          <a:lstStyle/>
          <a:p>
            <a:r>
              <a:rPr lang="en-US" b="1" dirty="0"/>
              <a:t>OUTPUT</a:t>
            </a:r>
          </a:p>
        </p:txBody>
      </p:sp>
      <p:pic>
        <p:nvPicPr>
          <p:cNvPr id="4" name="Content Placeholder 3">
            <a:extLst>
              <a:ext uri="{FF2B5EF4-FFF2-40B4-BE49-F238E27FC236}">
                <a16:creationId xmlns:a16="http://schemas.microsoft.com/office/drawing/2014/main" id="{877B6050-0FB2-10BA-3106-7C8AFD34DA82}"/>
              </a:ext>
            </a:extLst>
          </p:cNvPr>
          <p:cNvPicPr>
            <a:picLocks noGrp="1" noChangeAspect="1"/>
          </p:cNvPicPr>
          <p:nvPr>
            <p:ph idx="1"/>
          </p:nvPr>
        </p:nvPicPr>
        <p:blipFill>
          <a:blip r:embed="rId2"/>
          <a:stretch>
            <a:fillRect/>
          </a:stretch>
        </p:blipFill>
        <p:spPr>
          <a:xfrm>
            <a:off x="858765" y="1327355"/>
            <a:ext cx="10515600" cy="4975122"/>
          </a:xfrm>
          <a:prstGeom prst="rect">
            <a:avLst/>
          </a:prstGeom>
        </p:spPr>
      </p:pic>
    </p:spTree>
    <p:extLst>
      <p:ext uri="{BB962C8B-B14F-4D97-AF65-F5344CB8AC3E}">
        <p14:creationId xmlns:p14="http://schemas.microsoft.com/office/powerpoint/2010/main" val="8816858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CFA43-95B8-DDD6-E460-F480966EAA06}"/>
              </a:ext>
            </a:extLst>
          </p:cNvPr>
          <p:cNvSpPr>
            <a:spLocks noGrp="1"/>
          </p:cNvSpPr>
          <p:nvPr>
            <p:ph type="title"/>
          </p:nvPr>
        </p:nvSpPr>
        <p:spPr>
          <a:xfrm>
            <a:off x="678426" y="45576"/>
            <a:ext cx="1828800" cy="696759"/>
          </a:xfrm>
          <a:solidFill>
            <a:schemeClr val="accent4">
              <a:lumMod val="40000"/>
              <a:lumOff val="60000"/>
            </a:schemeClr>
          </a:solidFill>
        </p:spPr>
        <p:txBody>
          <a:bodyPr/>
          <a:lstStyle/>
          <a:p>
            <a:r>
              <a:rPr lang="en-US" b="1" dirty="0"/>
              <a:t>EX2</a:t>
            </a:r>
          </a:p>
        </p:txBody>
      </p:sp>
      <p:pic>
        <p:nvPicPr>
          <p:cNvPr id="6" name="Content Placeholder 5">
            <a:extLst>
              <a:ext uri="{FF2B5EF4-FFF2-40B4-BE49-F238E27FC236}">
                <a16:creationId xmlns:a16="http://schemas.microsoft.com/office/drawing/2014/main" id="{12D331F4-A3CD-9317-1972-1509D6EB8A7B}"/>
              </a:ext>
            </a:extLst>
          </p:cNvPr>
          <p:cNvPicPr>
            <a:picLocks noGrp="1" noChangeAspect="1"/>
          </p:cNvPicPr>
          <p:nvPr>
            <p:ph idx="1"/>
          </p:nvPr>
        </p:nvPicPr>
        <p:blipFill>
          <a:blip r:embed="rId2"/>
          <a:stretch>
            <a:fillRect/>
          </a:stretch>
        </p:blipFill>
        <p:spPr>
          <a:xfrm>
            <a:off x="4748981" y="89821"/>
            <a:ext cx="7246374" cy="6505520"/>
          </a:xfrm>
        </p:spPr>
      </p:pic>
      <p:pic>
        <p:nvPicPr>
          <p:cNvPr id="8" name="Picture 7">
            <a:extLst>
              <a:ext uri="{FF2B5EF4-FFF2-40B4-BE49-F238E27FC236}">
                <a16:creationId xmlns:a16="http://schemas.microsoft.com/office/drawing/2014/main" id="{72727520-34BB-2D48-E8B8-79F1FB125202}"/>
              </a:ext>
            </a:extLst>
          </p:cNvPr>
          <p:cNvPicPr>
            <a:picLocks noChangeAspect="1"/>
          </p:cNvPicPr>
          <p:nvPr/>
        </p:nvPicPr>
        <p:blipFill>
          <a:blip r:embed="rId3"/>
          <a:stretch>
            <a:fillRect/>
          </a:stretch>
        </p:blipFill>
        <p:spPr>
          <a:xfrm>
            <a:off x="958031" y="698090"/>
            <a:ext cx="3672963" cy="6045610"/>
          </a:xfrm>
          <a:prstGeom prst="rect">
            <a:avLst/>
          </a:prstGeom>
        </p:spPr>
      </p:pic>
    </p:spTree>
    <p:extLst>
      <p:ext uri="{BB962C8B-B14F-4D97-AF65-F5344CB8AC3E}">
        <p14:creationId xmlns:p14="http://schemas.microsoft.com/office/powerpoint/2010/main" val="15286621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195CB-7832-411B-156D-1C4D67523684}"/>
              </a:ext>
            </a:extLst>
          </p:cNvPr>
          <p:cNvSpPr>
            <a:spLocks noGrp="1"/>
          </p:cNvSpPr>
          <p:nvPr>
            <p:ph type="title"/>
          </p:nvPr>
        </p:nvSpPr>
        <p:spPr>
          <a:xfrm>
            <a:off x="393290" y="365126"/>
            <a:ext cx="10960510" cy="647598"/>
          </a:xfrm>
        </p:spPr>
        <p:txBody>
          <a:bodyPr>
            <a:normAutofit fontScale="90000"/>
          </a:bodyPr>
          <a:lstStyle/>
          <a:p>
            <a:r>
              <a:rPr lang="en-US" b="1" dirty="0">
                <a:solidFill>
                  <a:srgbClr val="FF0000"/>
                </a:solidFill>
              </a:rPr>
              <a:t>OUTPUT</a:t>
            </a:r>
          </a:p>
        </p:txBody>
      </p:sp>
      <p:pic>
        <p:nvPicPr>
          <p:cNvPr id="4" name="Picture 3">
            <a:extLst>
              <a:ext uri="{FF2B5EF4-FFF2-40B4-BE49-F238E27FC236}">
                <a16:creationId xmlns:a16="http://schemas.microsoft.com/office/drawing/2014/main" id="{7B6CB368-F34B-FB09-8F4D-58D8A643A6ED}"/>
              </a:ext>
            </a:extLst>
          </p:cNvPr>
          <p:cNvPicPr>
            <a:picLocks noChangeAspect="1"/>
          </p:cNvPicPr>
          <p:nvPr/>
        </p:nvPicPr>
        <p:blipFill>
          <a:blip r:embed="rId2"/>
          <a:stretch>
            <a:fillRect/>
          </a:stretch>
        </p:blipFill>
        <p:spPr>
          <a:xfrm>
            <a:off x="238554" y="886073"/>
            <a:ext cx="11789162" cy="5318081"/>
          </a:xfrm>
          <a:prstGeom prst="rect">
            <a:avLst/>
          </a:prstGeom>
        </p:spPr>
      </p:pic>
    </p:spTree>
    <p:extLst>
      <p:ext uri="{BB962C8B-B14F-4D97-AF65-F5344CB8AC3E}">
        <p14:creationId xmlns:p14="http://schemas.microsoft.com/office/powerpoint/2010/main" val="255853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58AC-69F6-3C4E-D6A6-2E70867763A2}"/>
              </a:ext>
            </a:extLst>
          </p:cNvPr>
          <p:cNvSpPr>
            <a:spLocks noGrp="1"/>
          </p:cNvSpPr>
          <p:nvPr>
            <p:ph type="title"/>
          </p:nvPr>
        </p:nvSpPr>
        <p:spPr>
          <a:xfrm>
            <a:off x="838200" y="365125"/>
            <a:ext cx="10515600" cy="1047115"/>
          </a:xfrm>
          <a:solidFill>
            <a:schemeClr val="accent4">
              <a:lumMod val="20000"/>
              <a:lumOff val="80000"/>
            </a:schemeClr>
          </a:solidFill>
          <a:ln>
            <a:solidFill>
              <a:srgbClr val="FF0000"/>
            </a:solidFill>
          </a:ln>
        </p:spPr>
        <p:txBody>
          <a:bodyPr>
            <a:normAutofit/>
          </a:bodyPr>
          <a:lstStyle/>
          <a:p>
            <a:pPr algn="ctr"/>
            <a:r>
              <a:rPr lang="en-US" sz="4000" b="1" dirty="0">
                <a:effectLst/>
                <a:latin typeface="Times New Roman" panose="02020603050405020304" pitchFamily="18" charset="0"/>
                <a:ea typeface="Calibri" panose="020F0502020204030204" pitchFamily="34" charset="0"/>
              </a:rPr>
              <a:t>TYPES OF EMBEDDED SYSTEMS</a:t>
            </a:r>
            <a:endParaRPr lang="en-US" sz="4000" b="1" dirty="0"/>
          </a:p>
        </p:txBody>
      </p:sp>
      <p:sp>
        <p:nvSpPr>
          <p:cNvPr id="3" name="Content Placeholder 2">
            <a:extLst>
              <a:ext uri="{FF2B5EF4-FFF2-40B4-BE49-F238E27FC236}">
                <a16:creationId xmlns:a16="http://schemas.microsoft.com/office/drawing/2014/main" id="{FBA4EC8E-66D5-58E8-FCDE-48BBCA70527E}"/>
              </a:ext>
            </a:extLst>
          </p:cNvPr>
          <p:cNvSpPr>
            <a:spLocks noGrp="1"/>
          </p:cNvSpPr>
          <p:nvPr>
            <p:ph idx="1"/>
          </p:nvPr>
        </p:nvSpPr>
        <p:spPr>
          <a:xfrm>
            <a:off x="452761" y="1518082"/>
            <a:ext cx="10999434" cy="4974793"/>
          </a:xfrm>
        </p:spPr>
        <p:txBody>
          <a:bodyPr/>
          <a:lstStyle/>
          <a:p>
            <a:pPr marL="0" indent="0">
              <a:buNone/>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Specifically, an embedded system can be classified based on its</a:t>
            </a: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 performance</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functional requirements</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the performance of its microcontroller</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buNone/>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So, for the task of care, we will cover both of these classifications below:</a:t>
            </a:r>
          </a:p>
          <a:p>
            <a:pPr marL="0" indent="0">
              <a:buNone/>
            </a:pPr>
            <a:endParaRPr lang="en-US" dirty="0"/>
          </a:p>
        </p:txBody>
      </p:sp>
    </p:spTree>
    <p:extLst>
      <p:ext uri="{BB962C8B-B14F-4D97-AF65-F5344CB8AC3E}">
        <p14:creationId xmlns:p14="http://schemas.microsoft.com/office/powerpoint/2010/main" val="16552322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911805-753C-492B-15CE-D0D52FBA1C96}"/>
              </a:ext>
            </a:extLst>
          </p:cNvPr>
          <p:cNvSpPr>
            <a:spLocks noGrp="1"/>
          </p:cNvSpPr>
          <p:nvPr>
            <p:ph idx="1"/>
          </p:nvPr>
        </p:nvSpPr>
        <p:spPr>
          <a:xfrm>
            <a:off x="2723535" y="1737135"/>
            <a:ext cx="8590935" cy="4351338"/>
          </a:xfrm>
        </p:spPr>
        <p:txBody>
          <a:bodyPr>
            <a:normAutofit/>
          </a:bodyPr>
          <a:lstStyle/>
          <a:p>
            <a:pPr marL="0" indent="0" algn="ctr">
              <a:buNone/>
            </a:pPr>
            <a:r>
              <a:rPr lang="en-US" sz="4800" b="1" dirty="0">
                <a:effectLst/>
                <a:latin typeface="Times New Roman" panose="02020603050405020304" pitchFamily="18" charset="0"/>
                <a:ea typeface="Times New Roman" panose="02020603050405020304" pitchFamily="18" charset="0"/>
              </a:rPr>
              <a:t>DESIGN YOUR CIRCUIT</a:t>
            </a:r>
            <a:r>
              <a:rPr lang="en-US" sz="4800" dirty="0">
                <a:effectLst/>
                <a:latin typeface="Times New Roman" panose="02020603050405020304" pitchFamily="18" charset="0"/>
                <a:ea typeface="Times New Roman" panose="02020603050405020304" pitchFamily="18" charset="0"/>
              </a:rPr>
              <a:t> </a:t>
            </a:r>
            <a:r>
              <a:rPr lang="en-US" sz="4800" b="1" dirty="0">
                <a:effectLst/>
                <a:latin typeface="Times New Roman" panose="02020603050405020304" pitchFamily="18" charset="0"/>
                <a:ea typeface="Times New Roman" panose="02020603050405020304" pitchFamily="18" charset="0"/>
              </a:rPr>
              <a:t>WITH CIRCUITLAB</a:t>
            </a:r>
            <a:endParaRPr lang="en-US" sz="4800" dirty="0"/>
          </a:p>
        </p:txBody>
      </p:sp>
    </p:spTree>
    <p:extLst>
      <p:ext uri="{BB962C8B-B14F-4D97-AF65-F5344CB8AC3E}">
        <p14:creationId xmlns:p14="http://schemas.microsoft.com/office/powerpoint/2010/main" val="30821907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9932D-75AA-83C0-16CA-C99AB522CF7A}"/>
              </a:ext>
            </a:extLst>
          </p:cNvPr>
          <p:cNvSpPr>
            <a:spLocks noGrp="1"/>
          </p:cNvSpPr>
          <p:nvPr>
            <p:ph type="title"/>
          </p:nvPr>
        </p:nvSpPr>
        <p:spPr>
          <a:xfrm>
            <a:off x="838200" y="365126"/>
            <a:ext cx="10515600" cy="873740"/>
          </a:xfrm>
          <a:solidFill>
            <a:schemeClr val="accent4">
              <a:lumMod val="40000"/>
              <a:lumOff val="60000"/>
            </a:schemeClr>
          </a:solidFill>
        </p:spPr>
        <p:txBody>
          <a:bodyPr>
            <a:normAutofit/>
          </a:bodyPr>
          <a:lstStyle/>
          <a:p>
            <a:pPr marL="342900" marR="0" lvl="0" indent="-342900">
              <a:spcBef>
                <a:spcPts val="0"/>
              </a:spcBef>
              <a:spcAft>
                <a:spcPts val="0"/>
              </a:spcAft>
            </a:pPr>
            <a:r>
              <a:rPr lang="en-ZA" sz="54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Offline Tools</a:t>
            </a:r>
            <a:endParaRPr lang="en-US" sz="5400" dirty="0">
              <a:solidFill>
                <a:srgbClr val="FF0000"/>
              </a:solidFill>
            </a:endParaRPr>
          </a:p>
        </p:txBody>
      </p:sp>
      <p:sp>
        <p:nvSpPr>
          <p:cNvPr id="3" name="Content Placeholder 2">
            <a:extLst>
              <a:ext uri="{FF2B5EF4-FFF2-40B4-BE49-F238E27FC236}">
                <a16:creationId xmlns:a16="http://schemas.microsoft.com/office/drawing/2014/main" id="{012FF1AD-6629-6D64-5048-4DB14FEC2D25}"/>
              </a:ext>
            </a:extLst>
          </p:cNvPr>
          <p:cNvSpPr>
            <a:spLocks noGrp="1"/>
          </p:cNvSpPr>
          <p:nvPr>
            <p:ph idx="1"/>
          </p:nvPr>
        </p:nvSpPr>
        <p:spPr>
          <a:xfrm>
            <a:off x="727586" y="1406013"/>
            <a:ext cx="10923639" cy="2467898"/>
          </a:xfrm>
        </p:spPr>
        <p:txBody>
          <a:bodyPr>
            <a:normAutofit fontScale="92500" lnSpcReduction="20000"/>
          </a:bodyPr>
          <a:lstStyle/>
          <a:p>
            <a:pPr marL="914400" marR="0" lvl="2" indent="0" algn="just">
              <a:lnSpc>
                <a:spcPct val="107000"/>
              </a:lnSpc>
              <a:spcBef>
                <a:spcPts val="0"/>
              </a:spcBef>
              <a:spcAft>
                <a:spcPts val="0"/>
              </a:spcAft>
              <a:buSzPts val="1000"/>
              <a:buNone/>
            </a:pPr>
            <a:r>
              <a:rPr lang="en-US" sz="4800" dirty="0">
                <a:latin typeface="Times New Roman" panose="02020603050405020304" pitchFamily="18" charset="0"/>
                <a:ea typeface="Times New Roman" panose="02020603050405020304" pitchFamily="18" charset="0"/>
                <a:cs typeface="Times New Roman" panose="02020603050405020304" pitchFamily="18" charset="0"/>
              </a:rPr>
              <a:t>a) </a:t>
            </a:r>
            <a:r>
              <a:rPr lang="en-US" sz="4800" dirty="0">
                <a:effectLst/>
                <a:latin typeface="Times New Roman" panose="02020603050405020304" pitchFamily="18" charset="0"/>
                <a:ea typeface="Times New Roman" panose="02020603050405020304" pitchFamily="18" charset="0"/>
                <a:cs typeface="Times New Roman" panose="02020603050405020304" pitchFamily="18" charset="0"/>
              </a:rPr>
              <a:t>Proteus</a:t>
            </a:r>
            <a:endParaRPr lang="en-US" sz="44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lvl="2" indent="0" algn="just">
              <a:lnSpc>
                <a:spcPct val="107000"/>
              </a:lnSpc>
              <a:spcBef>
                <a:spcPts val="0"/>
              </a:spcBef>
              <a:spcAft>
                <a:spcPts val="0"/>
              </a:spcAft>
              <a:buSzPts val="1000"/>
              <a:buNone/>
            </a:pPr>
            <a:r>
              <a:rPr lang="en-US" sz="4800" dirty="0">
                <a:effectLst/>
                <a:latin typeface="Times New Roman" panose="02020603050405020304" pitchFamily="18" charset="0"/>
                <a:ea typeface="Times New Roman" panose="02020603050405020304" pitchFamily="18" charset="0"/>
                <a:cs typeface="Times New Roman" panose="02020603050405020304" pitchFamily="18" charset="0"/>
              </a:rPr>
              <a:t>b) Altium Designer</a:t>
            </a:r>
            <a:endParaRPr lang="en-US" sz="4400" dirty="0">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lvl="2" indent="0" algn="just">
              <a:lnSpc>
                <a:spcPct val="107000"/>
              </a:lnSpc>
              <a:spcBef>
                <a:spcPts val="0"/>
              </a:spcBef>
              <a:spcAft>
                <a:spcPts val="0"/>
              </a:spcAft>
              <a:buSzPts val="1000"/>
              <a:buNone/>
            </a:pPr>
            <a:r>
              <a:rPr lang="en-US" sz="4800" dirty="0">
                <a:effectLst/>
                <a:latin typeface="Times New Roman" panose="02020603050405020304" pitchFamily="18" charset="0"/>
                <a:ea typeface="Times New Roman" panose="02020603050405020304" pitchFamily="18" charset="0"/>
                <a:cs typeface="Times New Roman" panose="02020603050405020304" pitchFamily="18" charset="0"/>
              </a:rPr>
              <a:t>c) KiCAD</a:t>
            </a:r>
          </a:p>
          <a:p>
            <a:pPr marL="914400" marR="0" lvl="2" indent="0" algn="just">
              <a:lnSpc>
                <a:spcPct val="107000"/>
              </a:lnSpc>
              <a:spcBef>
                <a:spcPts val="0"/>
              </a:spcBef>
              <a:spcAft>
                <a:spcPts val="0"/>
              </a:spcAft>
              <a:buSzPts val="1000"/>
              <a:buNone/>
            </a:pPr>
            <a:r>
              <a:rPr lang="en-US" sz="4800" dirty="0">
                <a:latin typeface="Times New Roman" panose="02020603050405020304" pitchFamily="18" charset="0"/>
                <a:ea typeface="Calibri" panose="020F0502020204030204" pitchFamily="34" charset="0"/>
                <a:cs typeface="Times New Roman" panose="02020603050405020304" pitchFamily="18" charset="0"/>
              </a:rPr>
              <a:t>d)</a:t>
            </a:r>
            <a:r>
              <a:rPr lang="en-US" sz="4400" dirty="0">
                <a:latin typeface="Times New Roman" panose="02020603050405020304" pitchFamily="18" charset="0"/>
                <a:cs typeface="Times New Roman" panose="02020603050405020304" pitchFamily="18" charset="0"/>
              </a:rPr>
              <a:t> </a:t>
            </a:r>
            <a:r>
              <a:rPr lang="en-US" sz="4300" dirty="0">
                <a:latin typeface="Times New Roman" panose="02020603050405020304" pitchFamily="18" charset="0"/>
                <a:cs typeface="Times New Roman" panose="02020603050405020304" pitchFamily="18" charset="0"/>
              </a:rPr>
              <a:t>EagleCAD</a:t>
            </a:r>
            <a:endParaRPr lang="en-US" sz="43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D4F42AF6-762E-5538-D0CF-98F58E2B2F50}"/>
              </a:ext>
            </a:extLst>
          </p:cNvPr>
          <p:cNvSpPr txBox="1"/>
          <p:nvPr/>
        </p:nvSpPr>
        <p:spPr>
          <a:xfrm>
            <a:off x="688258" y="4149213"/>
            <a:ext cx="10874477" cy="2374689"/>
          </a:xfrm>
          <a:prstGeom prst="rect">
            <a:avLst/>
          </a:prstGeom>
          <a:noFill/>
        </p:spPr>
        <p:txBody>
          <a:bodyPr wrap="square" rtlCol="0">
            <a:spAutoFit/>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Offline tools like Proteus, Altium Designer, and KiCAD are commonly used in the field of electronics design and printed circuit board (PCB) development. They help engineers and designers create schematics, design PCB layouts, and simulate electronic circuits. Here's an overview of each tool and how they work:</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528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decel="100000"/>
                                        <p:tgtEl>
                                          <p:spTgt spid="3">
                                            <p:txEl>
                                              <p:pRg st="0" end="0"/>
                                            </p:txEl>
                                          </p:spTgt>
                                        </p:tgtEl>
                                      </p:cBhvr>
                                    </p:animEffect>
                                    <p:anim calcmode="lin" valueType="num">
                                      <p:cBhvr>
                                        <p:cTn id="8" dur="800" decel="100000" fill="hold"/>
                                        <p:tgtEl>
                                          <p:spTgt spid="3">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800" decel="100000"/>
                                        <p:tgtEl>
                                          <p:spTgt spid="3">
                                            <p:txEl>
                                              <p:pRg st="1" end="1"/>
                                            </p:txEl>
                                          </p:spTgt>
                                        </p:tgtEl>
                                      </p:cBhvr>
                                    </p:animEffect>
                                    <p:anim calcmode="lin" valueType="num">
                                      <p:cBhvr>
                                        <p:cTn id="18" dur="800" decel="100000" fill="hold"/>
                                        <p:tgtEl>
                                          <p:spTgt spid="3">
                                            <p:txEl>
                                              <p:pRg st="1" end="1"/>
                                            </p:txEl>
                                          </p:spTgt>
                                        </p:tgtEl>
                                        <p:attrNameLst>
                                          <p:attrName>style.rotation</p:attrName>
                                        </p:attrNameLst>
                                      </p:cBhvr>
                                      <p:tavLst>
                                        <p:tav tm="0">
                                          <p:val>
                                            <p:fltVal val="-90"/>
                                          </p:val>
                                        </p:tav>
                                        <p:tav tm="100000">
                                          <p:val>
                                            <p:fltVal val="0"/>
                                          </p:val>
                                        </p:tav>
                                      </p:tavLst>
                                    </p:anim>
                                    <p:anim calcmode="lin" valueType="num">
                                      <p:cBhvr>
                                        <p:cTn id="19" dur="800" decel="100000" fill="hold"/>
                                        <p:tgtEl>
                                          <p:spTgt spid="3">
                                            <p:txEl>
                                              <p:pRg st="1" end="1"/>
                                            </p:txEl>
                                          </p:spTgt>
                                        </p:tgtEl>
                                        <p:attrNameLst>
                                          <p:attrName>ppt_x</p:attrName>
                                        </p:attrNameLst>
                                      </p:cBhvr>
                                      <p:tavLst>
                                        <p:tav tm="0">
                                          <p:val>
                                            <p:strVal val="#ppt_x+0.4"/>
                                          </p:val>
                                        </p:tav>
                                        <p:tav tm="100000">
                                          <p:val>
                                            <p:strVal val="#ppt_x-0.05"/>
                                          </p:val>
                                        </p:tav>
                                      </p:tavLst>
                                    </p:anim>
                                    <p:anim calcmode="lin" valueType="num">
                                      <p:cBhvr>
                                        <p:cTn id="20" dur="800" decel="100000" fill="hold"/>
                                        <p:tgtEl>
                                          <p:spTgt spid="3">
                                            <p:txEl>
                                              <p:pRg st="1" end="1"/>
                                            </p:txEl>
                                          </p:spTgt>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
                                            <p:txEl>
                                              <p:pRg st="1" end="1"/>
                                            </p:txEl>
                                          </p:spTgt>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
                                            <p:txEl>
                                              <p:pRg st="1" end="1"/>
                                            </p:txEl>
                                          </p:spTgt>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800" decel="100000"/>
                                        <p:tgtEl>
                                          <p:spTgt spid="3">
                                            <p:txEl>
                                              <p:pRg st="2" end="2"/>
                                            </p:txEl>
                                          </p:spTgt>
                                        </p:tgtEl>
                                      </p:cBhvr>
                                    </p:animEffect>
                                    <p:anim calcmode="lin" valueType="num">
                                      <p:cBhvr>
                                        <p:cTn id="28" dur="800" decel="100000" fill="hold"/>
                                        <p:tgtEl>
                                          <p:spTgt spid="3">
                                            <p:txEl>
                                              <p:pRg st="2" end="2"/>
                                            </p:txEl>
                                          </p:spTgt>
                                        </p:tgtEl>
                                        <p:attrNameLst>
                                          <p:attrName>style.rotation</p:attrName>
                                        </p:attrNameLst>
                                      </p:cBhvr>
                                      <p:tavLst>
                                        <p:tav tm="0">
                                          <p:val>
                                            <p:fltVal val="-90"/>
                                          </p:val>
                                        </p:tav>
                                        <p:tav tm="100000">
                                          <p:val>
                                            <p:fltVal val="0"/>
                                          </p:val>
                                        </p:tav>
                                      </p:tavLst>
                                    </p:anim>
                                    <p:anim calcmode="lin" valueType="num">
                                      <p:cBhvr>
                                        <p:cTn id="29" dur="800" decel="100000" fill="hold"/>
                                        <p:tgtEl>
                                          <p:spTgt spid="3">
                                            <p:txEl>
                                              <p:pRg st="2" end="2"/>
                                            </p:tx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3">
                                            <p:txEl>
                                              <p:pRg st="2" end="2"/>
                                            </p:tx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3">
                                            <p:txEl>
                                              <p:pRg st="2" end="2"/>
                                            </p:tx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3">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800" decel="100000"/>
                                        <p:tgtEl>
                                          <p:spTgt spid="3">
                                            <p:txEl>
                                              <p:pRg st="3" end="3"/>
                                            </p:txEl>
                                          </p:spTgt>
                                        </p:tgtEl>
                                      </p:cBhvr>
                                    </p:animEffect>
                                    <p:anim calcmode="lin" valueType="num">
                                      <p:cBhvr>
                                        <p:cTn id="38" dur="800" decel="100000" fill="hold"/>
                                        <p:tgtEl>
                                          <p:spTgt spid="3">
                                            <p:txEl>
                                              <p:pRg st="3" end="3"/>
                                            </p:txEl>
                                          </p:spTgt>
                                        </p:tgtEl>
                                        <p:attrNameLst>
                                          <p:attrName>style.rotation</p:attrName>
                                        </p:attrNameLst>
                                      </p:cBhvr>
                                      <p:tavLst>
                                        <p:tav tm="0">
                                          <p:val>
                                            <p:fltVal val="-90"/>
                                          </p:val>
                                        </p:tav>
                                        <p:tav tm="100000">
                                          <p:val>
                                            <p:fltVal val="0"/>
                                          </p:val>
                                        </p:tav>
                                      </p:tavLst>
                                    </p:anim>
                                    <p:anim calcmode="lin" valueType="num">
                                      <p:cBhvr>
                                        <p:cTn id="39" dur="800" decel="100000" fill="hold"/>
                                        <p:tgtEl>
                                          <p:spTgt spid="3">
                                            <p:txEl>
                                              <p:pRg st="3" end="3"/>
                                            </p:txEl>
                                          </p:spTgt>
                                        </p:tgtEl>
                                        <p:attrNameLst>
                                          <p:attrName>ppt_x</p:attrName>
                                        </p:attrNameLst>
                                      </p:cBhvr>
                                      <p:tavLst>
                                        <p:tav tm="0">
                                          <p:val>
                                            <p:strVal val="#ppt_x+0.4"/>
                                          </p:val>
                                        </p:tav>
                                        <p:tav tm="100000">
                                          <p:val>
                                            <p:strVal val="#ppt_x-0.05"/>
                                          </p:val>
                                        </p:tav>
                                      </p:tavLst>
                                    </p:anim>
                                    <p:anim calcmode="lin" valueType="num">
                                      <p:cBhvr>
                                        <p:cTn id="40" dur="800" decel="100000" fill="hold"/>
                                        <p:tgtEl>
                                          <p:spTgt spid="3">
                                            <p:txEl>
                                              <p:pRg st="3" end="3"/>
                                            </p:txEl>
                                          </p:spTgt>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3">
                                            <p:txEl>
                                              <p:pRg st="3" end="3"/>
                                            </p:txEl>
                                          </p:spTgt>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3">
                                            <p:txEl>
                                              <p:pRg st="3" end="3"/>
                                            </p:txEl>
                                          </p:spTgt>
                                        </p:tgtEl>
                                        <p:attrNameLst>
                                          <p:attrName>ppt_y</p:attrName>
                                        </p:attrNameLst>
                                      </p:cBhvr>
                                      <p:tavLst>
                                        <p:tav tm="0">
                                          <p:val>
                                            <p:strVal val="#ppt_y+0.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800" decel="100000"/>
                                        <p:tgtEl>
                                          <p:spTgt spid="4"/>
                                        </p:tgtEl>
                                      </p:cBhvr>
                                    </p:animEffect>
                                    <p:anim calcmode="lin" valueType="num">
                                      <p:cBhvr>
                                        <p:cTn id="48" dur="800" decel="100000" fill="hold"/>
                                        <p:tgtEl>
                                          <p:spTgt spid="4"/>
                                        </p:tgtEl>
                                        <p:attrNameLst>
                                          <p:attrName>style.rotation</p:attrName>
                                        </p:attrNameLst>
                                      </p:cBhvr>
                                      <p:tavLst>
                                        <p:tav tm="0">
                                          <p:val>
                                            <p:fltVal val="-90"/>
                                          </p:val>
                                        </p:tav>
                                        <p:tav tm="100000">
                                          <p:val>
                                            <p:fltVal val="0"/>
                                          </p:val>
                                        </p:tav>
                                      </p:tavLst>
                                    </p:anim>
                                    <p:anim calcmode="lin" valueType="num">
                                      <p:cBhvr>
                                        <p:cTn id="49" dur="800" decel="100000" fill="hold"/>
                                        <p:tgtEl>
                                          <p:spTgt spid="4"/>
                                        </p:tgtEl>
                                        <p:attrNameLst>
                                          <p:attrName>ppt_x</p:attrName>
                                        </p:attrNameLst>
                                      </p:cBhvr>
                                      <p:tavLst>
                                        <p:tav tm="0">
                                          <p:val>
                                            <p:strVal val="#ppt_x+0.4"/>
                                          </p:val>
                                        </p:tav>
                                        <p:tav tm="100000">
                                          <p:val>
                                            <p:strVal val="#ppt_x-0.05"/>
                                          </p:val>
                                        </p:tav>
                                      </p:tavLst>
                                    </p:anim>
                                    <p:anim calcmode="lin" valueType="num">
                                      <p:cBhvr>
                                        <p:cTn id="50" dur="800" decel="100000" fill="hold"/>
                                        <p:tgtEl>
                                          <p:spTgt spid="4"/>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BC54-8D10-3B32-BDB6-3DC2917FF044}"/>
              </a:ext>
            </a:extLst>
          </p:cNvPr>
          <p:cNvSpPr>
            <a:spLocks noGrp="1"/>
          </p:cNvSpPr>
          <p:nvPr>
            <p:ph type="title"/>
          </p:nvPr>
        </p:nvSpPr>
        <p:spPr>
          <a:xfrm>
            <a:off x="838200" y="365126"/>
            <a:ext cx="10515600" cy="647598"/>
          </a:xfrm>
          <a:solidFill>
            <a:schemeClr val="accent4">
              <a:lumMod val="40000"/>
              <a:lumOff val="60000"/>
            </a:schemeClr>
          </a:solidFill>
        </p:spPr>
        <p:txBody>
          <a:bodyPr>
            <a:normAutofit fontScale="90000"/>
          </a:bodyPr>
          <a:lstStyle/>
          <a:p>
            <a:r>
              <a:rPr lang="en-US" sz="4400" dirty="0">
                <a:effectLst/>
                <a:latin typeface="Times New Roman" panose="02020603050405020304" pitchFamily="18" charset="0"/>
                <a:ea typeface="Times New Roman" panose="02020603050405020304" pitchFamily="18" charset="0"/>
              </a:rPr>
              <a:t>Proteus</a:t>
            </a:r>
            <a:endParaRPr lang="en-US" dirty="0"/>
          </a:p>
        </p:txBody>
      </p:sp>
      <p:sp>
        <p:nvSpPr>
          <p:cNvPr id="3" name="Content Placeholder 2">
            <a:extLst>
              <a:ext uri="{FF2B5EF4-FFF2-40B4-BE49-F238E27FC236}">
                <a16:creationId xmlns:a16="http://schemas.microsoft.com/office/drawing/2014/main" id="{C2495733-0943-A87C-37B6-4F284D912726}"/>
              </a:ext>
            </a:extLst>
          </p:cNvPr>
          <p:cNvSpPr>
            <a:spLocks noGrp="1"/>
          </p:cNvSpPr>
          <p:nvPr>
            <p:ph idx="1"/>
          </p:nvPr>
        </p:nvSpPr>
        <p:spPr>
          <a:xfrm>
            <a:off x="452284" y="1170038"/>
            <a:ext cx="11356258" cy="5525729"/>
          </a:xfrm>
        </p:spPr>
        <p:txBody>
          <a:bodyPr>
            <a:normAutofit/>
          </a:bodyPr>
          <a:lstStyle/>
          <a:p>
            <a:pPr marL="457200" marR="0" lvl="1" indent="0" algn="just">
              <a:spcBef>
                <a:spcPts val="0"/>
              </a:spcBef>
              <a:spcAft>
                <a:spcPts val="0"/>
              </a:spcAft>
              <a:buNone/>
            </a:pP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Proteus is a comprehensive software suite for electronic design and simulation. It consists of two main components: </a:t>
            </a:r>
            <a:r>
              <a:rPr lang="en-ZA" sz="2800" b="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ISIS</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 (Intelligent Schematic Input System) for schematic capture and </a:t>
            </a:r>
            <a:r>
              <a:rPr lang="en-ZA" sz="2800" b="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ARES</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 (Advanced Routing and Editing Software) for PCB layout. Here's how it works:</a:t>
            </a:r>
          </a:p>
          <a:p>
            <a:pPr marL="457200" marR="0" lvl="1" indent="0" algn="just">
              <a:spcBef>
                <a:spcPts val="0"/>
              </a:spcBef>
              <a:spcAft>
                <a:spcPts val="0"/>
              </a:spcAft>
              <a:buNone/>
            </a:pPr>
            <a:endPar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lgn="just">
              <a:spcBef>
                <a:spcPts val="0"/>
              </a:spcBef>
              <a:spcAft>
                <a:spcPts val="0"/>
              </a:spcAft>
              <a:buFont typeface="+mj-lt"/>
              <a:buAutoNum type="alphaLcPeriod"/>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Schematic Design:</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 In ISIS, you can create electronic schematics by placing components like resistors, capacitors, ICs, etc., and connecting them with wires. Proteus provides a vast library of pre- </a:t>
            </a:r>
            <a:r>
              <a:rPr lang="en-ZA" sz="2800" b="0" dirty="0" err="1">
                <a:effectLst/>
                <a:latin typeface="Times New Roman" panose="02020603050405020304" pitchFamily="18" charset="0"/>
                <a:ea typeface="Times New Roman" panose="02020603050405020304" pitchFamily="18" charset="0"/>
                <a:cs typeface="Times New Roman" panose="02020603050405020304" pitchFamily="18" charset="0"/>
              </a:rPr>
              <a:t>modeled</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 components for easy integration.</a:t>
            </a:r>
          </a:p>
          <a:p>
            <a:pPr marL="742950" marR="0" lvl="1" indent="-285750" algn="just">
              <a:spcBef>
                <a:spcPts val="0"/>
              </a:spcBef>
              <a:spcAft>
                <a:spcPts val="0"/>
              </a:spcAft>
              <a:buFont typeface="+mj-lt"/>
              <a:buAutoNum type="alphaLcPeriod"/>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Simulation: </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One of Proteus's significant features is the ability to simulate your electronic circuits. You can add virtual instruments and run transient, AC, and DC simulations to verify the </a:t>
            </a:r>
            <a:r>
              <a:rPr lang="en-ZA" sz="2800" b="0" dirty="0" err="1">
                <a:effectLst/>
                <a:latin typeface="Times New Roman" panose="02020603050405020304" pitchFamily="18" charset="0"/>
                <a:ea typeface="Times New Roman" panose="02020603050405020304" pitchFamily="18" charset="0"/>
                <a:cs typeface="Times New Roman" panose="02020603050405020304" pitchFamily="18" charset="0"/>
              </a:rPr>
              <a:t>behavior</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 of your circuit.</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502659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ECAA8-0B0C-7AAF-CBD0-DADFE3587206}"/>
              </a:ext>
            </a:extLst>
          </p:cNvPr>
          <p:cNvSpPr>
            <a:spLocks noGrp="1"/>
          </p:cNvSpPr>
          <p:nvPr>
            <p:ph idx="1"/>
          </p:nvPr>
        </p:nvSpPr>
        <p:spPr>
          <a:xfrm>
            <a:off x="334297" y="816077"/>
            <a:ext cx="11375922" cy="5360886"/>
          </a:xfrm>
          <a:ln>
            <a:solidFill>
              <a:srgbClr val="FF0000"/>
            </a:solidFill>
          </a:ln>
        </p:spPr>
        <p:txBody>
          <a:bodyPr/>
          <a:lstStyle/>
          <a:p>
            <a:pPr marL="688975" marR="0" lvl="1" indent="-463550" algn="just">
              <a:spcBef>
                <a:spcPts val="0"/>
              </a:spcBef>
              <a:spcAft>
                <a:spcPts val="0"/>
              </a:spcAft>
              <a:buFont typeface="+mj-lt"/>
              <a:buAutoNum type="alphaLcPeriod" startAt="3"/>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PCB Layout: </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After designing your schematic, you can transfer it to ARES for PCB layout. ARES provides tools for placing components on the PCB, routing traces, and generating the necessary manufacturing files.</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1" indent="-463550" algn="just">
              <a:spcBef>
                <a:spcPts val="0"/>
              </a:spcBef>
              <a:spcAft>
                <a:spcPts val="0"/>
              </a:spcAft>
              <a:buFont typeface="+mj-lt"/>
              <a:buAutoNum type="alphaLcPeriod" startAt="3"/>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3D Visualization: </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Proteus also offers 3D visualization, which allows you to see a realistic representation of your PCB, helping you detect and fix potential issues.</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1" indent="-463550" algn="just">
              <a:spcBef>
                <a:spcPts val="0"/>
              </a:spcBef>
              <a:spcAft>
                <a:spcPts val="0"/>
              </a:spcAft>
              <a:buFont typeface="+mj-lt"/>
              <a:buAutoNum type="alphaLcPeriod" startAt="3"/>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Integration: </a:t>
            </a:r>
            <a:r>
              <a:rPr lang="en-ZA" sz="2800" b="0" dirty="0">
                <a:effectLst/>
                <a:latin typeface="Times New Roman" panose="02020603050405020304" pitchFamily="18" charset="0"/>
                <a:ea typeface="Times New Roman" panose="02020603050405020304" pitchFamily="18" charset="0"/>
                <a:cs typeface="Times New Roman" panose="02020603050405020304" pitchFamily="18" charset="0"/>
              </a:rPr>
              <a:t>Proteus offers a seamless workflow, where changes made in the schematic are automatically reflected in the PCB layout, ensuring consistency in the design.</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031213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1513-4FC1-0F07-B133-00E85FBFB912}"/>
              </a:ext>
            </a:extLst>
          </p:cNvPr>
          <p:cNvSpPr>
            <a:spLocks noGrp="1"/>
          </p:cNvSpPr>
          <p:nvPr>
            <p:ph type="title"/>
          </p:nvPr>
        </p:nvSpPr>
        <p:spPr>
          <a:xfrm>
            <a:off x="838200" y="365126"/>
            <a:ext cx="10515600" cy="972062"/>
          </a:xfrm>
          <a:solidFill>
            <a:schemeClr val="accent5">
              <a:lumMod val="20000"/>
              <a:lumOff val="80000"/>
            </a:schemeClr>
          </a:solidFill>
        </p:spPr>
        <p:txBody>
          <a:bodyPr>
            <a:normAutofit fontScale="90000"/>
          </a:bodyPr>
          <a:lstStyle/>
          <a:p>
            <a:r>
              <a:rPr lang="en-US" b="1" dirty="0"/>
              <a:t>Let us start to download and install Proteus 8.xx</a:t>
            </a:r>
          </a:p>
        </p:txBody>
      </p:sp>
      <p:sp>
        <p:nvSpPr>
          <p:cNvPr id="3" name="Content Placeholder 2">
            <a:extLst>
              <a:ext uri="{FF2B5EF4-FFF2-40B4-BE49-F238E27FC236}">
                <a16:creationId xmlns:a16="http://schemas.microsoft.com/office/drawing/2014/main" id="{699D53E7-4633-54B6-04FD-21E1422B9887}"/>
              </a:ext>
            </a:extLst>
          </p:cNvPr>
          <p:cNvSpPr>
            <a:spLocks noGrp="1"/>
          </p:cNvSpPr>
          <p:nvPr>
            <p:ph idx="1"/>
          </p:nvPr>
        </p:nvSpPr>
        <p:spPr/>
        <p:txBody>
          <a:bodyPr/>
          <a:lstStyle/>
          <a:p>
            <a:r>
              <a:rPr lang="en-US" dirty="0">
                <a:hlinkClick r:id="rId2"/>
              </a:rPr>
              <a:t>Proteus Professional 8.6 Free Download (freesoftwarefiles.com)</a:t>
            </a:r>
            <a:endParaRPr lang="en-US" dirty="0"/>
          </a:p>
          <a:p>
            <a:endParaRPr lang="en-US" dirty="0"/>
          </a:p>
        </p:txBody>
      </p:sp>
    </p:spTree>
    <p:extLst>
      <p:ext uri="{BB962C8B-B14F-4D97-AF65-F5344CB8AC3E}">
        <p14:creationId xmlns:p14="http://schemas.microsoft.com/office/powerpoint/2010/main" val="39447760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13D6-8744-FDDA-76D3-E17F37173774}"/>
              </a:ext>
            </a:extLst>
          </p:cNvPr>
          <p:cNvSpPr>
            <a:spLocks noGrp="1"/>
          </p:cNvSpPr>
          <p:nvPr>
            <p:ph type="title"/>
          </p:nvPr>
        </p:nvSpPr>
        <p:spPr>
          <a:xfrm>
            <a:off x="838200" y="227474"/>
            <a:ext cx="10515600" cy="726256"/>
          </a:xfrm>
          <a:solidFill>
            <a:schemeClr val="accent6">
              <a:lumMod val="20000"/>
              <a:lumOff val="80000"/>
            </a:schemeClr>
          </a:solidFill>
        </p:spPr>
        <p:txBody>
          <a:bodyPr>
            <a:normAutofit fontScale="90000"/>
          </a:bodyPr>
          <a:lstStyle/>
          <a:p>
            <a:pPr marL="0" marR="0">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Getting Started With Proteus 8</a:t>
            </a:r>
            <a:endParaRPr lang="en-US" dirty="0"/>
          </a:p>
        </p:txBody>
      </p:sp>
      <p:sp>
        <p:nvSpPr>
          <p:cNvPr id="3" name="Content Placeholder 2">
            <a:extLst>
              <a:ext uri="{FF2B5EF4-FFF2-40B4-BE49-F238E27FC236}">
                <a16:creationId xmlns:a16="http://schemas.microsoft.com/office/drawing/2014/main" id="{5D30AFB8-4A92-D835-0209-0C1B300A17F2}"/>
              </a:ext>
            </a:extLst>
          </p:cNvPr>
          <p:cNvSpPr>
            <a:spLocks noGrp="1"/>
          </p:cNvSpPr>
          <p:nvPr>
            <p:ph idx="1"/>
          </p:nvPr>
        </p:nvSpPr>
        <p:spPr>
          <a:xfrm>
            <a:off x="838200" y="1071716"/>
            <a:ext cx="10515600" cy="5105247"/>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this guide, the basics of Schematic Capture in Proteus Design Suite will be covered step by step. After reading, the student should be familiar with the Proteus interface and be capable of constructing different digital circuits. This document is not a thorough guide to Proteus, it is meant to cover Proteus use cases for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EE346 Microcontrollers Lab</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only and will not cover PCB layout, Visual Design, and other modules of the software as they are not needed in the Microcontrollers course. Proteus is a powerful tool that all EE students should explore. Proteus 8.9 Professional will be used to demonstrate the steps; however, steps should also apply to other versions of Proteus 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47458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419F-59CC-7249-D5FD-FCEA88A0A159}"/>
              </a:ext>
            </a:extLst>
          </p:cNvPr>
          <p:cNvSpPr>
            <a:spLocks noGrp="1"/>
          </p:cNvSpPr>
          <p:nvPr>
            <p:ph type="title"/>
          </p:nvPr>
        </p:nvSpPr>
        <p:spPr>
          <a:xfrm>
            <a:off x="838200" y="365126"/>
            <a:ext cx="10515600" cy="657430"/>
          </a:xfrm>
          <a:solidFill>
            <a:schemeClr val="accent5">
              <a:lumMod val="20000"/>
              <a:lumOff val="80000"/>
            </a:schemeClr>
          </a:solidFill>
        </p:spPr>
        <p:txBody>
          <a:bodyPr>
            <a:normAutofit fontScale="90000"/>
          </a:bodyPr>
          <a:lstStyle/>
          <a:p>
            <a:pPr marL="0" marR="0">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Creating a File</a:t>
            </a:r>
            <a:endParaRPr lang="en-US" dirty="0"/>
          </a:p>
        </p:txBody>
      </p:sp>
      <p:sp>
        <p:nvSpPr>
          <p:cNvPr id="3" name="Content Placeholder 2">
            <a:extLst>
              <a:ext uri="{FF2B5EF4-FFF2-40B4-BE49-F238E27FC236}">
                <a16:creationId xmlns:a16="http://schemas.microsoft.com/office/drawing/2014/main" id="{235902A6-8493-3622-7A58-F302A73AA56D}"/>
              </a:ext>
            </a:extLst>
          </p:cNvPr>
          <p:cNvSpPr>
            <a:spLocks noGrp="1"/>
          </p:cNvSpPr>
          <p:nvPr>
            <p:ph idx="1"/>
          </p:nvPr>
        </p:nvSpPr>
        <p:spPr>
          <a:xfrm>
            <a:off x="530943" y="1229033"/>
            <a:ext cx="10822858" cy="4967596"/>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After installing Proteus and activating your license, you will be met with a page similar to that shown below:</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2079F97E-67C3-32B4-5998-484BB3CBE467}"/>
              </a:ext>
            </a:extLst>
          </p:cNvPr>
          <p:cNvPicPr>
            <a:picLocks noChangeAspect="1"/>
          </p:cNvPicPr>
          <p:nvPr/>
        </p:nvPicPr>
        <p:blipFill>
          <a:blip r:embed="rId2"/>
          <a:stretch>
            <a:fillRect/>
          </a:stretch>
        </p:blipFill>
        <p:spPr>
          <a:xfrm>
            <a:off x="3070293" y="2169261"/>
            <a:ext cx="7776799" cy="4556003"/>
          </a:xfrm>
          <a:prstGeom prst="rect">
            <a:avLst/>
          </a:prstGeom>
        </p:spPr>
      </p:pic>
    </p:spTree>
    <p:extLst>
      <p:ext uri="{BB962C8B-B14F-4D97-AF65-F5344CB8AC3E}">
        <p14:creationId xmlns:p14="http://schemas.microsoft.com/office/powerpoint/2010/main" val="23072269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FB25D7-E8A7-A435-1677-911AC567AE53}"/>
              </a:ext>
            </a:extLst>
          </p:cNvPr>
          <p:cNvSpPr>
            <a:spLocks noGrp="1"/>
          </p:cNvSpPr>
          <p:nvPr>
            <p:ph idx="1"/>
          </p:nvPr>
        </p:nvSpPr>
        <p:spPr>
          <a:xfrm>
            <a:off x="838200" y="1425677"/>
            <a:ext cx="10515600" cy="4751286"/>
          </a:xfrm>
        </p:spPr>
        <p:txBody>
          <a:bodyPr/>
          <a:lstStyle/>
          <a:p>
            <a:pPr marL="0" marR="0" algn="just">
              <a:lnSpc>
                <a:spcPct val="107000"/>
              </a:lnSpc>
              <a:spcBef>
                <a:spcPts val="0"/>
              </a:spcBef>
              <a:spcAft>
                <a:spcPts val="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Getting Started &amp; Help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Some useful guides can be found here; it is advised to avoid them.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Start and Recent Projects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Here you will find the projects that you opened last. This section will be empty if you just installed Proteus.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News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This section will contain news about your current license, recent versions of the software, and links to basic video tutorials that you might find helpful.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2681513F-7E5A-BDFD-CCAE-C5D978C45FF1}"/>
              </a:ext>
            </a:extLst>
          </p:cNvPr>
          <p:cNvSpPr txBox="1"/>
          <p:nvPr/>
        </p:nvSpPr>
        <p:spPr>
          <a:xfrm>
            <a:off x="838201" y="255639"/>
            <a:ext cx="10223090" cy="1015663"/>
          </a:xfrm>
          <a:prstGeom prst="rect">
            <a:avLst/>
          </a:prstGeom>
          <a:solidFill>
            <a:schemeClr val="accent5">
              <a:lumMod val="20000"/>
              <a:lumOff val="80000"/>
            </a:schemeClr>
          </a:solidFill>
        </p:spPr>
        <p:txBody>
          <a:bodyPr wrap="square" rtlCol="0">
            <a:spAutoFit/>
          </a:bodyPr>
          <a:lstStyle/>
          <a:p>
            <a:r>
              <a:rPr lang="en-US" sz="6000" dirty="0"/>
              <a:t>Characteristics view of proteus</a:t>
            </a:r>
          </a:p>
        </p:txBody>
      </p:sp>
    </p:spTree>
    <p:extLst>
      <p:ext uri="{BB962C8B-B14F-4D97-AF65-F5344CB8AC3E}">
        <p14:creationId xmlns:p14="http://schemas.microsoft.com/office/powerpoint/2010/main" val="35540330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7A71-B9AC-FD12-4A17-43293F060E02}"/>
              </a:ext>
            </a:extLst>
          </p:cNvPr>
          <p:cNvSpPr>
            <a:spLocks noGrp="1"/>
          </p:cNvSpPr>
          <p:nvPr>
            <p:ph type="title"/>
          </p:nvPr>
        </p:nvSpPr>
        <p:spPr>
          <a:xfrm>
            <a:off x="543232" y="3119949"/>
            <a:ext cx="10515600" cy="618101"/>
          </a:xfrm>
        </p:spPr>
        <p:txBody>
          <a:bodyPr>
            <a:noAutofit/>
          </a:bodyPr>
          <a:lstStyle/>
          <a:p>
            <a:pPr marL="0" marR="0" algn="ctr">
              <a:lnSpc>
                <a:spcPct val="107000"/>
              </a:lnSpc>
              <a:spcBef>
                <a:spcPts val="0"/>
              </a:spcBef>
              <a:spcAft>
                <a:spcPts val="0"/>
              </a:spcAft>
            </a:pPr>
            <a:r>
              <a:rPr lang="en-US" sz="7200" b="1" dirty="0">
                <a:effectLst/>
                <a:latin typeface="Times New Roman" panose="02020603050405020304" pitchFamily="18" charset="0"/>
                <a:ea typeface="Times New Roman" panose="02020603050405020304" pitchFamily="18" charset="0"/>
                <a:cs typeface="Times New Roman" panose="02020603050405020304" pitchFamily="18" charset="0"/>
              </a:rPr>
              <a:t>To create a new project, follow the steps below:</a:t>
            </a:r>
            <a:endParaRPr lang="en-US" sz="7200" dirty="0"/>
          </a:p>
        </p:txBody>
      </p:sp>
    </p:spTree>
    <p:extLst>
      <p:ext uri="{BB962C8B-B14F-4D97-AF65-F5344CB8AC3E}">
        <p14:creationId xmlns:p14="http://schemas.microsoft.com/office/powerpoint/2010/main" val="27434744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040F-3742-EE1B-C655-83A7D31B6E45}"/>
              </a:ext>
            </a:extLst>
          </p:cNvPr>
          <p:cNvSpPr>
            <a:spLocks noGrp="1"/>
          </p:cNvSpPr>
          <p:nvPr>
            <p:ph type="title"/>
          </p:nvPr>
        </p:nvSpPr>
        <p:spPr>
          <a:xfrm>
            <a:off x="838200" y="365126"/>
            <a:ext cx="10515600" cy="873740"/>
          </a:xfrm>
        </p:spPr>
        <p:txBody>
          <a:bodyPr>
            <a:normAutofit fontScale="90000"/>
          </a:bodyPr>
          <a:lstStyle/>
          <a:p>
            <a:pPr marL="342900" marR="0" lvl="0" indent="-342900">
              <a:spcBef>
                <a:spcPts val="0"/>
              </a:spcBef>
              <a:spcAft>
                <a:spcPts val="0"/>
              </a:spcAft>
            </a:pPr>
            <a:r>
              <a:rPr lang="en-ZA" sz="4400" b="1" dirty="0">
                <a:effectLst/>
                <a:latin typeface="Times New Roman" panose="02020603050405020304" pitchFamily="18" charset="0"/>
                <a:ea typeface="Times New Roman" panose="02020603050405020304" pitchFamily="18" charset="0"/>
                <a:cs typeface="Times New Roman" panose="02020603050405020304" pitchFamily="18" charset="0"/>
              </a:rPr>
              <a:t>1. Click on New Project under the Start header in the home page:</a:t>
            </a:r>
            <a:br>
              <a:rPr lang="en-US" sz="44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D00D68EC-64FB-D28D-A9BF-73ECA6BF127A}"/>
              </a:ext>
            </a:extLst>
          </p:cNvPr>
          <p:cNvPicPr>
            <a:picLocks noChangeAspect="1"/>
          </p:cNvPicPr>
          <p:nvPr/>
        </p:nvPicPr>
        <p:blipFill>
          <a:blip r:embed="rId2"/>
          <a:stretch>
            <a:fillRect/>
          </a:stretch>
        </p:blipFill>
        <p:spPr>
          <a:xfrm>
            <a:off x="1250431" y="1116250"/>
            <a:ext cx="10698656" cy="5376624"/>
          </a:xfrm>
          <a:prstGeom prst="rect">
            <a:avLst/>
          </a:prstGeom>
        </p:spPr>
      </p:pic>
    </p:spTree>
    <p:extLst>
      <p:ext uri="{BB962C8B-B14F-4D97-AF65-F5344CB8AC3E}">
        <p14:creationId xmlns:p14="http://schemas.microsoft.com/office/powerpoint/2010/main" val="623801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hat Is Embedded System Design For Telecommunication – Wharftt">
            <a:extLst>
              <a:ext uri="{FF2B5EF4-FFF2-40B4-BE49-F238E27FC236}">
                <a16:creationId xmlns:a16="http://schemas.microsoft.com/office/drawing/2014/main" id="{AA9AEFBE-C2DE-6B4C-F1AD-808DAAFB65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1716" y="548639"/>
            <a:ext cx="11566124" cy="5869915"/>
          </a:xfrm>
          <a:prstGeom prst="rect">
            <a:avLst/>
          </a:prstGeom>
          <a:noFill/>
          <a:ln>
            <a:noFill/>
          </a:ln>
        </p:spPr>
      </p:pic>
    </p:spTree>
    <p:extLst>
      <p:ext uri="{BB962C8B-B14F-4D97-AF65-F5344CB8AC3E}">
        <p14:creationId xmlns:p14="http://schemas.microsoft.com/office/powerpoint/2010/main" val="30927479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FA72F-2C42-A156-5CE3-CE82D704040E}"/>
              </a:ext>
            </a:extLst>
          </p:cNvPr>
          <p:cNvSpPr>
            <a:spLocks noGrp="1"/>
          </p:cNvSpPr>
          <p:nvPr>
            <p:ph type="title"/>
          </p:nvPr>
        </p:nvSpPr>
        <p:spPr>
          <a:xfrm>
            <a:off x="838200" y="18255"/>
            <a:ext cx="10515600" cy="1325563"/>
          </a:xfrm>
        </p:spPr>
        <p:txBody>
          <a:bodyPr>
            <a:noAutofit/>
          </a:bodyPr>
          <a:lstStyle/>
          <a:p>
            <a:pPr marL="342900" marR="0" lvl="0" indent="-342900">
              <a:spcBef>
                <a:spcPts val="0"/>
              </a:spcBef>
              <a:spcAft>
                <a:spcPts val="0"/>
              </a:spcAft>
            </a:pP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2. The New Project Wizard window will now open.</a:t>
            </a:r>
            <a:r>
              <a:rPr lang="en-ZA" sz="3200" b="0" dirty="0">
                <a:effectLst/>
                <a:latin typeface="Calibri" panose="020F0502020204030204" pitchFamily="34" charset="0"/>
                <a:ea typeface="Calibri" panose="020F0502020204030204" pitchFamily="34" charset="0"/>
                <a:cs typeface="Times New Roman" panose="02020603050405020304" pitchFamily="18" charset="0"/>
              </a:rPr>
              <a:t> </a:t>
            </a:r>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Choose a name and file-path for your project:</a:t>
            </a:r>
            <a:endParaRPr lang="en-US" sz="3600" dirty="0"/>
          </a:p>
        </p:txBody>
      </p:sp>
      <p:pic>
        <p:nvPicPr>
          <p:cNvPr id="4" name="Content Placeholder 3">
            <a:extLst>
              <a:ext uri="{FF2B5EF4-FFF2-40B4-BE49-F238E27FC236}">
                <a16:creationId xmlns:a16="http://schemas.microsoft.com/office/drawing/2014/main" id="{BADFB05A-8C1F-802C-976A-48064B5E5B2E}"/>
              </a:ext>
            </a:extLst>
          </p:cNvPr>
          <p:cNvPicPr>
            <a:picLocks noGrp="1" noChangeAspect="1"/>
          </p:cNvPicPr>
          <p:nvPr>
            <p:ph idx="1"/>
          </p:nvPr>
        </p:nvPicPr>
        <p:blipFill>
          <a:blip r:embed="rId2"/>
          <a:stretch>
            <a:fillRect/>
          </a:stretch>
        </p:blipFill>
        <p:spPr>
          <a:xfrm>
            <a:off x="838200" y="1550297"/>
            <a:ext cx="11161608" cy="5289448"/>
          </a:xfrm>
          <a:prstGeom prst="rect">
            <a:avLst/>
          </a:prstGeom>
        </p:spPr>
      </p:pic>
    </p:spTree>
    <p:extLst>
      <p:ext uri="{BB962C8B-B14F-4D97-AF65-F5344CB8AC3E}">
        <p14:creationId xmlns:p14="http://schemas.microsoft.com/office/powerpoint/2010/main" val="38335714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E81EC-E045-7CE3-C8F8-B0057A89C72C}"/>
              </a:ext>
            </a:extLst>
          </p:cNvPr>
          <p:cNvSpPr>
            <a:spLocks noGrp="1"/>
          </p:cNvSpPr>
          <p:nvPr>
            <p:ph type="title"/>
          </p:nvPr>
        </p:nvSpPr>
        <p:spPr>
          <a:xfrm>
            <a:off x="838200" y="512610"/>
            <a:ext cx="10515600" cy="667262"/>
          </a:xfrm>
        </p:spPr>
        <p:txBody>
          <a:bodyPr>
            <a:normAutofit fontScale="90000"/>
          </a:bodyPr>
          <a:lstStyle/>
          <a:p>
            <a:pPr marR="0" lvl="0" algn="just">
              <a:spcBef>
                <a:spcPts val="0"/>
              </a:spcBef>
              <a:spcAft>
                <a:spcPts val="0"/>
              </a:spcAft>
            </a:pPr>
            <a:r>
              <a:rPr lang="en-US" sz="4400" dirty="0">
                <a:effectLst/>
                <a:latin typeface="Times New Roman" panose="02020603050405020304" pitchFamily="18" charset="0"/>
                <a:ea typeface="Times New Roman" panose="02020603050405020304" pitchFamily="18" charset="0"/>
              </a:rPr>
              <a:t>3. </a:t>
            </a:r>
            <a:r>
              <a:rPr lang="en-ZA" sz="4400" b="1" dirty="0">
                <a:effectLst/>
                <a:latin typeface="Times New Roman" panose="02020603050405020304" pitchFamily="18" charset="0"/>
                <a:ea typeface="Times New Roman" panose="02020603050405020304" pitchFamily="18" charset="0"/>
                <a:cs typeface="Times New Roman" panose="02020603050405020304" pitchFamily="18" charset="0"/>
              </a:rPr>
              <a:t>Unless certain dimensions are required (for printing or otherwise), DEFAULT will suffice.</a:t>
            </a:r>
            <a:br>
              <a:rPr lang="en-US" sz="44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5B9783E7-2F4C-99F7-D2D0-90E9E4DD505A}"/>
              </a:ext>
            </a:extLst>
          </p:cNvPr>
          <p:cNvPicPr>
            <a:picLocks noGrp="1" noChangeAspect="1"/>
          </p:cNvPicPr>
          <p:nvPr>
            <p:ph idx="1"/>
          </p:nvPr>
        </p:nvPicPr>
        <p:blipFill>
          <a:blip r:embed="rId2"/>
          <a:stretch>
            <a:fillRect/>
          </a:stretch>
        </p:blipFill>
        <p:spPr>
          <a:xfrm>
            <a:off x="963562" y="1262960"/>
            <a:ext cx="10264876" cy="5595040"/>
          </a:xfrm>
          <a:prstGeom prst="rect">
            <a:avLst/>
          </a:prstGeom>
        </p:spPr>
      </p:pic>
    </p:spTree>
    <p:extLst>
      <p:ext uri="{BB962C8B-B14F-4D97-AF65-F5344CB8AC3E}">
        <p14:creationId xmlns:p14="http://schemas.microsoft.com/office/powerpoint/2010/main" val="16872466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C2A77-E59B-88E3-BA5D-44573D9AABFA}"/>
              </a:ext>
            </a:extLst>
          </p:cNvPr>
          <p:cNvSpPr>
            <a:spLocks noGrp="1"/>
          </p:cNvSpPr>
          <p:nvPr>
            <p:ph type="title"/>
          </p:nvPr>
        </p:nvSpPr>
        <p:spPr>
          <a:xfrm>
            <a:off x="353960" y="207809"/>
            <a:ext cx="11523407" cy="962997"/>
          </a:xfrm>
        </p:spPr>
        <p:txBody>
          <a:bodyPr>
            <a:noAutofit/>
          </a:bodyPr>
          <a:lstStyle/>
          <a:p>
            <a:pPr marR="0" lvl="0">
              <a:spcBef>
                <a:spcPts val="0"/>
              </a:spcBef>
              <a:spcAft>
                <a:spcPts val="1200"/>
              </a:spcAft>
            </a:pP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4. Select </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Do not create a PCB layout </a:t>
            </a: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and click</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Next, </a:t>
            </a: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Select Firmware</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3600" dirty="0"/>
          </a:p>
        </p:txBody>
      </p:sp>
      <p:pic>
        <p:nvPicPr>
          <p:cNvPr id="4" name="Content Placeholder 3">
            <a:extLst>
              <a:ext uri="{FF2B5EF4-FFF2-40B4-BE49-F238E27FC236}">
                <a16:creationId xmlns:a16="http://schemas.microsoft.com/office/drawing/2014/main" id="{BE7DEFC0-55CC-8B27-EB69-C96B8B48368B}"/>
              </a:ext>
            </a:extLst>
          </p:cNvPr>
          <p:cNvPicPr>
            <a:picLocks noGrp="1" noChangeAspect="1"/>
          </p:cNvPicPr>
          <p:nvPr>
            <p:ph idx="1"/>
          </p:nvPr>
        </p:nvPicPr>
        <p:blipFill>
          <a:blip r:embed="rId2"/>
          <a:stretch>
            <a:fillRect/>
          </a:stretch>
        </p:blipFill>
        <p:spPr>
          <a:xfrm>
            <a:off x="3175819" y="740261"/>
            <a:ext cx="8249265" cy="5788358"/>
          </a:xfrm>
          <a:prstGeom prst="rect">
            <a:avLst/>
          </a:prstGeom>
        </p:spPr>
      </p:pic>
    </p:spTree>
    <p:extLst>
      <p:ext uri="{BB962C8B-B14F-4D97-AF65-F5344CB8AC3E}">
        <p14:creationId xmlns:p14="http://schemas.microsoft.com/office/powerpoint/2010/main" val="1249315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8564-136E-6663-7E9F-44ED14C7A597}"/>
              </a:ext>
            </a:extLst>
          </p:cNvPr>
          <p:cNvSpPr>
            <a:spLocks noGrp="1"/>
          </p:cNvSpPr>
          <p:nvPr>
            <p:ph type="title"/>
          </p:nvPr>
        </p:nvSpPr>
        <p:spPr>
          <a:xfrm>
            <a:off x="442452" y="247139"/>
            <a:ext cx="10911348" cy="657430"/>
          </a:xfrm>
        </p:spPr>
        <p:txBody>
          <a:bodyPr>
            <a:noAutofit/>
          </a:bodyPr>
          <a:lstStyle/>
          <a:p>
            <a:pPr marR="0" lvl="0" algn="just">
              <a:spcBef>
                <a:spcPts val="0"/>
              </a:spcBef>
              <a:spcAft>
                <a:spcPts val="0"/>
              </a:spcAft>
            </a:pP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5. Select</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No Firmware Project </a:t>
            </a:r>
            <a:r>
              <a:rPr lang="en-ZA" sz="3600" b="0" dirty="0">
                <a:effectLst/>
                <a:latin typeface="Times New Roman" panose="02020603050405020304" pitchFamily="18" charset="0"/>
                <a:ea typeface="Times New Roman" panose="02020603050405020304" pitchFamily="18" charset="0"/>
                <a:cs typeface="Times New Roman" panose="02020603050405020304" pitchFamily="18" charset="0"/>
              </a:rPr>
              <a:t>and click</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 Next</a:t>
            </a:r>
            <a:endParaRPr lang="en-US" sz="3600" dirty="0"/>
          </a:p>
        </p:txBody>
      </p:sp>
      <p:pic>
        <p:nvPicPr>
          <p:cNvPr id="5" name="Picture 4">
            <a:extLst>
              <a:ext uri="{FF2B5EF4-FFF2-40B4-BE49-F238E27FC236}">
                <a16:creationId xmlns:a16="http://schemas.microsoft.com/office/drawing/2014/main" id="{EC002F59-F02D-ABE5-B513-63A90198B67E}"/>
              </a:ext>
            </a:extLst>
          </p:cNvPr>
          <p:cNvPicPr>
            <a:picLocks noChangeAspect="1"/>
          </p:cNvPicPr>
          <p:nvPr/>
        </p:nvPicPr>
        <p:blipFill>
          <a:blip r:embed="rId2"/>
          <a:stretch>
            <a:fillRect/>
          </a:stretch>
        </p:blipFill>
        <p:spPr>
          <a:xfrm>
            <a:off x="1699638" y="904569"/>
            <a:ext cx="8811046" cy="5571596"/>
          </a:xfrm>
          <a:prstGeom prst="rect">
            <a:avLst/>
          </a:prstGeom>
        </p:spPr>
      </p:pic>
    </p:spTree>
    <p:extLst>
      <p:ext uri="{BB962C8B-B14F-4D97-AF65-F5344CB8AC3E}">
        <p14:creationId xmlns:p14="http://schemas.microsoft.com/office/powerpoint/2010/main" val="3286001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E0F8-2F03-B785-09C1-3D31CBDEA024}"/>
              </a:ext>
            </a:extLst>
          </p:cNvPr>
          <p:cNvSpPr>
            <a:spLocks noGrp="1"/>
          </p:cNvSpPr>
          <p:nvPr>
            <p:ph type="title"/>
          </p:nvPr>
        </p:nvSpPr>
        <p:spPr>
          <a:xfrm>
            <a:off x="265471" y="127818"/>
            <a:ext cx="11661058" cy="1307691"/>
          </a:xfrm>
          <a:solidFill>
            <a:schemeClr val="accent5">
              <a:lumMod val="20000"/>
              <a:lumOff val="80000"/>
            </a:schemeClr>
          </a:solidFill>
        </p:spPr>
        <p:txBody>
          <a:bodyPr>
            <a:noAutofit/>
          </a:bodyPr>
          <a:lstStyle/>
          <a:p>
            <a:pPr marL="342900" marR="0" lvl="0" indent="-342900" algn="just">
              <a:spcBef>
                <a:spcPts val="0"/>
              </a:spcBef>
              <a:spcAft>
                <a:spcPts val="0"/>
              </a:spcAft>
            </a:pP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6. You should now see a summary of all your previous selections. If any mistakes were made, you can click Back and correct them. </a:t>
            </a:r>
            <a:endParaRPr lang="en-US" sz="3600" dirty="0"/>
          </a:p>
        </p:txBody>
      </p:sp>
      <p:pic>
        <p:nvPicPr>
          <p:cNvPr id="4" name="Content Placeholder 3">
            <a:extLst>
              <a:ext uri="{FF2B5EF4-FFF2-40B4-BE49-F238E27FC236}">
                <a16:creationId xmlns:a16="http://schemas.microsoft.com/office/drawing/2014/main" id="{5968B99D-53B6-F115-BFF0-A14AB6A6FBBD}"/>
              </a:ext>
            </a:extLst>
          </p:cNvPr>
          <p:cNvPicPr>
            <a:picLocks noGrp="1" noChangeAspect="1"/>
          </p:cNvPicPr>
          <p:nvPr>
            <p:ph idx="1"/>
          </p:nvPr>
        </p:nvPicPr>
        <p:blipFill>
          <a:blip r:embed="rId2"/>
          <a:stretch>
            <a:fillRect/>
          </a:stretch>
        </p:blipFill>
        <p:spPr>
          <a:xfrm>
            <a:off x="2894958" y="1535898"/>
            <a:ext cx="8321547" cy="5194284"/>
          </a:xfrm>
          <a:prstGeom prst="rect">
            <a:avLst/>
          </a:prstGeom>
        </p:spPr>
      </p:pic>
      <p:sp>
        <p:nvSpPr>
          <p:cNvPr id="5" name="TextBox 4">
            <a:extLst>
              <a:ext uri="{FF2B5EF4-FFF2-40B4-BE49-F238E27FC236}">
                <a16:creationId xmlns:a16="http://schemas.microsoft.com/office/drawing/2014/main" id="{15C54FE4-3526-FFD1-5259-D8846296CB8B}"/>
              </a:ext>
            </a:extLst>
          </p:cNvPr>
          <p:cNvSpPr txBox="1"/>
          <p:nvPr/>
        </p:nvSpPr>
        <p:spPr>
          <a:xfrm>
            <a:off x="167149" y="5201264"/>
            <a:ext cx="2084438" cy="1323439"/>
          </a:xfrm>
          <a:prstGeom prst="rect">
            <a:avLst/>
          </a:prstGeom>
          <a:noFill/>
        </p:spPr>
        <p:txBody>
          <a:bodyPr wrap="square" rtlCol="0">
            <a:spAutoFit/>
          </a:bodyPr>
          <a:lstStyle/>
          <a:p>
            <a:pPr marR="0" lvl="0" algn="just">
              <a:spcBef>
                <a:spcPts val="0"/>
              </a:spcBef>
              <a:spcAft>
                <a:spcPts val="0"/>
              </a:spcAft>
            </a:pPr>
            <a:r>
              <a:rPr lang="en-ZA" sz="16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Click Finish to open the Schematic Capture module and begin working on your project.</a:t>
            </a:r>
            <a:endParaRPr lang="en-US" sz="16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3DA8FC4F-B8C2-4A9E-E94E-4AE9830C7AF0}"/>
              </a:ext>
            </a:extLst>
          </p:cNvPr>
          <p:cNvCxnSpPr/>
          <p:nvPr/>
        </p:nvCxnSpPr>
        <p:spPr>
          <a:xfrm>
            <a:off x="2231923" y="6174658"/>
            <a:ext cx="5840361" cy="334297"/>
          </a:xfrm>
          <a:prstGeom prst="straightConnector1">
            <a:avLst/>
          </a:prstGeom>
          <a:ln w="381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086745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ECBC-43BB-8DAA-13A6-8F551240E027}"/>
              </a:ext>
            </a:extLst>
          </p:cNvPr>
          <p:cNvSpPr>
            <a:spLocks noGrp="1"/>
          </p:cNvSpPr>
          <p:nvPr>
            <p:ph type="title"/>
          </p:nvPr>
        </p:nvSpPr>
        <p:spPr>
          <a:xfrm>
            <a:off x="1398640" y="392605"/>
            <a:ext cx="10515600" cy="686927"/>
          </a:xfrm>
          <a:solidFill>
            <a:schemeClr val="accent5">
              <a:lumMod val="20000"/>
              <a:lumOff val="80000"/>
            </a:schemeClr>
          </a:solidFill>
        </p:spPr>
        <p:txBody>
          <a:bodyPr>
            <a:normAutofit fontScale="90000"/>
          </a:bodyPr>
          <a:lstStyle/>
          <a:p>
            <a:pPr marL="0" marR="0">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Interface of new project</a:t>
            </a:r>
            <a:endParaRPr lang="en-US" dirty="0"/>
          </a:p>
        </p:txBody>
      </p:sp>
      <p:pic>
        <p:nvPicPr>
          <p:cNvPr id="4" name="Picture 3">
            <a:extLst>
              <a:ext uri="{FF2B5EF4-FFF2-40B4-BE49-F238E27FC236}">
                <a16:creationId xmlns:a16="http://schemas.microsoft.com/office/drawing/2014/main" id="{0C73B40D-EB54-6CE4-2B89-8CF0E393F81D}"/>
              </a:ext>
            </a:extLst>
          </p:cNvPr>
          <p:cNvPicPr>
            <a:picLocks noChangeAspect="1"/>
          </p:cNvPicPr>
          <p:nvPr/>
        </p:nvPicPr>
        <p:blipFill>
          <a:blip r:embed="rId3"/>
          <a:stretch>
            <a:fillRect/>
          </a:stretch>
        </p:blipFill>
        <p:spPr>
          <a:xfrm>
            <a:off x="1777183" y="1079532"/>
            <a:ext cx="10137057" cy="5590324"/>
          </a:xfrm>
          <a:prstGeom prst="rect">
            <a:avLst/>
          </a:prstGeom>
        </p:spPr>
      </p:pic>
      <p:sp>
        <p:nvSpPr>
          <p:cNvPr id="6" name="Rectangle: Rounded Corners 5">
            <a:extLst>
              <a:ext uri="{FF2B5EF4-FFF2-40B4-BE49-F238E27FC236}">
                <a16:creationId xmlns:a16="http://schemas.microsoft.com/office/drawing/2014/main" id="{5E7587E2-74CE-501D-29C5-D86070E4AE63}"/>
              </a:ext>
            </a:extLst>
          </p:cNvPr>
          <p:cNvSpPr/>
          <p:nvPr/>
        </p:nvSpPr>
        <p:spPr>
          <a:xfrm>
            <a:off x="137652" y="2251587"/>
            <a:ext cx="1639531" cy="4139381"/>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Notice: </a:t>
            </a: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Creating a </a:t>
            </a: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new project </a:t>
            </a: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can be done by clicking </a:t>
            </a:r>
            <a:r>
              <a:rPr lang="en-US" sz="1800" b="1"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Ctrl+N</a:t>
            </a: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or from the </a:t>
            </a:r>
            <a:r>
              <a:rPr lang="en-US"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File</a:t>
            </a: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menu in the menu bar, then follow steps 2 through 6</a:t>
            </a:r>
            <a:endPar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solidFill>
                <a:srgbClr val="FF0000"/>
              </a:solidFill>
            </a:endParaRPr>
          </a:p>
        </p:txBody>
      </p:sp>
    </p:spTree>
    <p:extLst>
      <p:ext uri="{BB962C8B-B14F-4D97-AF65-F5344CB8AC3E}">
        <p14:creationId xmlns:p14="http://schemas.microsoft.com/office/powerpoint/2010/main" val="32688936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33C74-3991-FCB4-B93D-1DCA21D3CD5F}"/>
              </a:ext>
            </a:extLst>
          </p:cNvPr>
          <p:cNvSpPr>
            <a:spLocks noGrp="1"/>
          </p:cNvSpPr>
          <p:nvPr>
            <p:ph type="title"/>
          </p:nvPr>
        </p:nvSpPr>
        <p:spPr>
          <a:xfrm>
            <a:off x="462116" y="365125"/>
            <a:ext cx="10891684" cy="1326023"/>
          </a:xfrm>
        </p:spPr>
        <p:txBody>
          <a:bodyPr>
            <a:normAutofit fontScale="90000"/>
          </a:bodyPr>
          <a:lstStyle/>
          <a:p>
            <a:pPr marL="0" marR="0">
              <a:lnSpc>
                <a:spcPct val="107000"/>
              </a:lnSpc>
              <a:spcBef>
                <a:spcPts val="0"/>
              </a:spcBef>
              <a:spcAft>
                <a:spcPts val="0"/>
              </a:spcAft>
            </a:pP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The Schematic Capture interface is split into </a:t>
            </a: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four</a:t>
            </a: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main parts:</a:t>
            </a:r>
            <a:endParaRPr lang="en-US" dirty="0"/>
          </a:p>
        </p:txBody>
      </p:sp>
      <p:sp>
        <p:nvSpPr>
          <p:cNvPr id="3" name="Content Placeholder 2">
            <a:extLst>
              <a:ext uri="{FF2B5EF4-FFF2-40B4-BE49-F238E27FC236}">
                <a16:creationId xmlns:a16="http://schemas.microsoft.com/office/drawing/2014/main" id="{985E0B90-BEFD-FFF0-3ABE-D0457605E2AF}"/>
              </a:ext>
            </a:extLst>
          </p:cNvPr>
          <p:cNvSpPr>
            <a:spLocks noGrp="1"/>
          </p:cNvSpPr>
          <p:nvPr>
            <p:ph idx="1"/>
          </p:nvPr>
        </p:nvSpPr>
        <p:spPr/>
        <p:txBody>
          <a:bodyPr>
            <a:normAutofit/>
          </a:bodyPr>
          <a:lstStyle/>
          <a:p>
            <a:pPr marL="514350" marR="0" lvl="0" indent="-514350" algn="just">
              <a:spcBef>
                <a:spcPts val="0"/>
              </a:spcBef>
              <a:spcAft>
                <a:spcPts val="0"/>
              </a:spcAft>
              <a:buFont typeface="+mj-lt"/>
              <a:buAutoNum type="arabicPeriod"/>
            </a:pP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The Menu or Module bars on top, </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gn="just">
              <a:spcBef>
                <a:spcPts val="0"/>
              </a:spcBef>
              <a:spcAft>
                <a:spcPts val="0"/>
              </a:spcAft>
              <a:buFont typeface="+mj-lt"/>
              <a:buAutoNum type="arabicPeriod"/>
            </a:pP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The Sidebar on the left-hand side, </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p>
            <a:pPr marL="514350" marR="0" lvl="0" indent="-514350" algn="just">
              <a:spcBef>
                <a:spcPts val="0"/>
              </a:spcBef>
              <a:spcAft>
                <a:spcPts val="0"/>
              </a:spcAft>
              <a:buFont typeface="+mj-lt"/>
              <a:buAutoNum type="arabicPeriod"/>
            </a:pP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The Root sheet in the </a:t>
            </a:r>
            <a:r>
              <a:rPr lang="en-ZA" sz="4000" b="1" dirty="0" err="1">
                <a:effectLst/>
                <a:latin typeface="Times New Roman" panose="02020603050405020304" pitchFamily="18" charset="0"/>
                <a:ea typeface="Times New Roman" panose="02020603050405020304" pitchFamily="18" charset="0"/>
                <a:cs typeface="Times New Roman" panose="02020603050405020304" pitchFamily="18" charset="0"/>
              </a:rPr>
              <a:t>center</a:t>
            </a:r>
            <a:r>
              <a:rPr lang="en-ZA" sz="4000" b="1" dirty="0">
                <a:effectLst/>
                <a:latin typeface="Times New Roman" panose="02020603050405020304" pitchFamily="18" charset="0"/>
                <a:ea typeface="Times New Roman" panose="02020603050405020304" pitchFamily="18" charset="0"/>
                <a:cs typeface="Times New Roman" panose="02020603050405020304" pitchFamily="18" charset="0"/>
              </a:rPr>
              <a:t>, and </a:t>
            </a:r>
            <a:endParaRPr lang="en-US" sz="4000" b="1" dirty="0">
              <a:latin typeface="Calibri" panose="020F0502020204030204" pitchFamily="34" charset="0"/>
              <a:ea typeface="Times New Roman" panose="02020603050405020304" pitchFamily="18" charset="0"/>
              <a:cs typeface="Times New Roman" panose="02020603050405020304" pitchFamily="18" charset="0"/>
            </a:endParaRPr>
          </a:p>
          <a:p>
            <a:pPr marL="514350" marR="0" lvl="0" indent="-514350" algn="just">
              <a:spcBef>
                <a:spcPts val="0"/>
              </a:spcBef>
              <a:spcAft>
                <a:spcPts val="0"/>
              </a:spcAft>
              <a:buFont typeface="+mj-lt"/>
              <a:buAutoNum type="arabicPeriod"/>
            </a:pPr>
            <a:r>
              <a:rPr lang="en-US" sz="4000" b="1" dirty="0">
                <a:effectLst/>
                <a:latin typeface="Times New Roman" panose="02020603050405020304" pitchFamily="18" charset="0"/>
                <a:ea typeface="Times New Roman" panose="02020603050405020304" pitchFamily="18" charset="0"/>
              </a:rPr>
              <a:t>The Simulation Control bar at the bottom</a:t>
            </a:r>
            <a:endParaRPr lang="en-US" sz="4400" b="1" dirty="0"/>
          </a:p>
        </p:txBody>
      </p:sp>
    </p:spTree>
    <p:extLst>
      <p:ext uri="{BB962C8B-B14F-4D97-AF65-F5344CB8AC3E}">
        <p14:creationId xmlns:p14="http://schemas.microsoft.com/office/powerpoint/2010/main" val="31237390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3407-DFDF-AB9D-92A3-929401632B2C}"/>
              </a:ext>
            </a:extLst>
          </p:cNvPr>
          <p:cNvSpPr>
            <a:spLocks noGrp="1"/>
          </p:cNvSpPr>
          <p:nvPr>
            <p:ph type="title"/>
          </p:nvPr>
        </p:nvSpPr>
        <p:spPr>
          <a:xfrm>
            <a:off x="838200" y="365125"/>
            <a:ext cx="10515600" cy="795081"/>
          </a:xfrm>
        </p:spPr>
        <p:txBody>
          <a:bodyPr/>
          <a:lstStyle/>
          <a:p>
            <a:r>
              <a:rPr lang="en-US" sz="4400" b="1" dirty="0">
                <a:effectLst/>
                <a:latin typeface="Times New Roman" panose="02020603050405020304" pitchFamily="18" charset="0"/>
                <a:ea typeface="Times New Roman" panose="02020603050405020304" pitchFamily="18" charset="0"/>
              </a:rPr>
              <a:t>1.Module Bar</a:t>
            </a:r>
            <a:endParaRPr lang="en-US" dirty="0"/>
          </a:p>
        </p:txBody>
      </p:sp>
      <p:pic>
        <p:nvPicPr>
          <p:cNvPr id="4" name="Picture 3">
            <a:extLst>
              <a:ext uri="{FF2B5EF4-FFF2-40B4-BE49-F238E27FC236}">
                <a16:creationId xmlns:a16="http://schemas.microsoft.com/office/drawing/2014/main" id="{31B055D8-BF6D-CE63-E65A-EF4563916B37}"/>
              </a:ext>
            </a:extLst>
          </p:cNvPr>
          <p:cNvPicPr>
            <a:picLocks noChangeAspect="1"/>
          </p:cNvPicPr>
          <p:nvPr/>
        </p:nvPicPr>
        <p:blipFill>
          <a:blip r:embed="rId2"/>
          <a:stretch>
            <a:fillRect/>
          </a:stretch>
        </p:blipFill>
        <p:spPr>
          <a:xfrm>
            <a:off x="164107" y="1656572"/>
            <a:ext cx="11894078" cy="3062912"/>
          </a:xfrm>
          <a:prstGeom prst="rect">
            <a:avLst/>
          </a:prstGeom>
        </p:spPr>
      </p:pic>
    </p:spTree>
    <p:extLst>
      <p:ext uri="{BB962C8B-B14F-4D97-AF65-F5344CB8AC3E}">
        <p14:creationId xmlns:p14="http://schemas.microsoft.com/office/powerpoint/2010/main" val="32091548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6E9C-EDD3-B5A2-5333-3E7728E8796F}"/>
              </a:ext>
            </a:extLst>
          </p:cNvPr>
          <p:cNvSpPr>
            <a:spLocks noGrp="1"/>
          </p:cNvSpPr>
          <p:nvPr>
            <p:ph type="title"/>
          </p:nvPr>
        </p:nvSpPr>
        <p:spPr>
          <a:xfrm>
            <a:off x="838200" y="365125"/>
            <a:ext cx="4874342" cy="1325563"/>
          </a:xfrm>
        </p:spPr>
        <p:txBody>
          <a:bodyPr/>
          <a:lstStyle/>
          <a:p>
            <a:pPr marL="342900" marR="0" lvl="0" indent="-342900">
              <a:spcBef>
                <a:spcPts val="0"/>
              </a:spcBef>
              <a:spcAft>
                <a:spcPts val="0"/>
              </a:spcAft>
            </a:pPr>
            <a:r>
              <a:rPr lang="en-ZA" sz="4400" b="1" dirty="0">
                <a:effectLst/>
                <a:latin typeface="Times New Roman" panose="02020603050405020304" pitchFamily="18" charset="0"/>
                <a:ea typeface="Times New Roman" panose="02020603050405020304" pitchFamily="18" charset="0"/>
                <a:cs typeface="Times New Roman" panose="02020603050405020304" pitchFamily="18" charset="0"/>
              </a:rPr>
              <a:t>2.Sidebar:</a:t>
            </a:r>
            <a:endParaRPr lang="en-US" dirty="0"/>
          </a:p>
        </p:txBody>
      </p:sp>
      <p:pic>
        <p:nvPicPr>
          <p:cNvPr id="4" name="Content Placeholder 3">
            <a:extLst>
              <a:ext uri="{FF2B5EF4-FFF2-40B4-BE49-F238E27FC236}">
                <a16:creationId xmlns:a16="http://schemas.microsoft.com/office/drawing/2014/main" id="{13CF0C5A-6FEA-0908-8794-DE94B8684A7C}"/>
              </a:ext>
            </a:extLst>
          </p:cNvPr>
          <p:cNvPicPr>
            <a:picLocks noGrp="1" noChangeAspect="1"/>
          </p:cNvPicPr>
          <p:nvPr>
            <p:ph idx="1"/>
          </p:nvPr>
        </p:nvPicPr>
        <p:blipFill>
          <a:blip r:embed="rId2"/>
          <a:stretch>
            <a:fillRect/>
          </a:stretch>
        </p:blipFill>
        <p:spPr>
          <a:xfrm>
            <a:off x="5319252" y="213565"/>
            <a:ext cx="6079646" cy="6571125"/>
          </a:xfrm>
          <a:prstGeom prst="rect">
            <a:avLst/>
          </a:prstGeom>
        </p:spPr>
      </p:pic>
    </p:spTree>
    <p:extLst>
      <p:ext uri="{BB962C8B-B14F-4D97-AF65-F5344CB8AC3E}">
        <p14:creationId xmlns:p14="http://schemas.microsoft.com/office/powerpoint/2010/main" val="726140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CEC1-01C9-F16C-DAEE-94313437A2C8}"/>
              </a:ext>
            </a:extLst>
          </p:cNvPr>
          <p:cNvSpPr>
            <a:spLocks noGrp="1"/>
          </p:cNvSpPr>
          <p:nvPr>
            <p:ph type="title"/>
          </p:nvPr>
        </p:nvSpPr>
        <p:spPr>
          <a:xfrm>
            <a:off x="838200" y="365125"/>
            <a:ext cx="10515600" cy="706591"/>
          </a:xfrm>
        </p:spPr>
        <p:txBody>
          <a:bodyPr/>
          <a:lstStyle/>
          <a:p>
            <a:pPr marL="342900" marR="0" lvl="0" indent="-342900">
              <a:spcBef>
                <a:spcPts val="0"/>
              </a:spcBef>
              <a:spcAft>
                <a:spcPts val="0"/>
              </a:spcAft>
            </a:pPr>
            <a:r>
              <a:rPr lang="en-ZA" sz="4400" b="1" dirty="0">
                <a:effectLst/>
                <a:latin typeface="Times New Roman" panose="02020603050405020304" pitchFamily="18" charset="0"/>
                <a:ea typeface="Times New Roman" panose="02020603050405020304" pitchFamily="18" charset="0"/>
                <a:cs typeface="Times New Roman" panose="02020603050405020304" pitchFamily="18" charset="0"/>
              </a:rPr>
              <a:t>Collecting Parts</a:t>
            </a:r>
            <a:endParaRPr lang="en-US" dirty="0"/>
          </a:p>
        </p:txBody>
      </p:sp>
      <p:sp>
        <p:nvSpPr>
          <p:cNvPr id="3" name="Content Placeholder 2">
            <a:extLst>
              <a:ext uri="{FF2B5EF4-FFF2-40B4-BE49-F238E27FC236}">
                <a16:creationId xmlns:a16="http://schemas.microsoft.com/office/drawing/2014/main" id="{57A4165A-F80F-2917-5E22-25650829EB4A}"/>
              </a:ext>
            </a:extLst>
          </p:cNvPr>
          <p:cNvSpPr>
            <a:spLocks noGrp="1"/>
          </p:cNvSpPr>
          <p:nvPr>
            <p:ph idx="1"/>
          </p:nvPr>
        </p:nvSpPr>
        <p:spPr>
          <a:xfrm>
            <a:off x="245806" y="1071716"/>
            <a:ext cx="11503741" cy="4532953"/>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this part, we will prepare all the parts needed for our experiment. </a:t>
            </a:r>
            <a:endParaRPr lang="en-US" dirty="0"/>
          </a:p>
        </p:txBody>
      </p:sp>
      <p:sp>
        <p:nvSpPr>
          <p:cNvPr id="5" name="TextBox 4">
            <a:extLst>
              <a:ext uri="{FF2B5EF4-FFF2-40B4-BE49-F238E27FC236}">
                <a16:creationId xmlns:a16="http://schemas.microsoft.com/office/drawing/2014/main" id="{246D7840-14A8-DD5D-B357-C09CD09C3D13}"/>
              </a:ext>
            </a:extLst>
          </p:cNvPr>
          <p:cNvSpPr txBox="1"/>
          <p:nvPr/>
        </p:nvSpPr>
        <p:spPr>
          <a:xfrm>
            <a:off x="1042220" y="1639807"/>
            <a:ext cx="6096000" cy="461665"/>
          </a:xfrm>
          <a:prstGeom prst="rect">
            <a:avLst/>
          </a:prstGeom>
          <a:noFill/>
        </p:spPr>
        <p:txBody>
          <a:bodyPr wrap="square">
            <a:spAutoFit/>
          </a:bodyPr>
          <a:lstStyle/>
          <a:p>
            <a:pPr marR="0" lvl="0" algn="just">
              <a:spcBef>
                <a:spcPts val="0"/>
              </a:spcBef>
              <a:spcAft>
                <a:spcPts val="0"/>
              </a:spcAft>
            </a:pPr>
            <a:r>
              <a:rPr lang="en-ZA" sz="2400" b="1" dirty="0">
                <a:effectLst/>
                <a:latin typeface="Times New Roman" panose="02020603050405020304" pitchFamily="18" charset="0"/>
                <a:ea typeface="Times New Roman" panose="02020603050405020304" pitchFamily="18" charset="0"/>
                <a:cs typeface="Times New Roman" panose="02020603050405020304" pitchFamily="18" charset="0"/>
              </a:rPr>
              <a:t>Open the Part Picker (S12 or M14):</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14FEA1A-9D8C-245E-EC52-D7E114A0F2BC}"/>
              </a:ext>
            </a:extLst>
          </p:cNvPr>
          <p:cNvPicPr>
            <a:picLocks noChangeAspect="1"/>
          </p:cNvPicPr>
          <p:nvPr/>
        </p:nvPicPr>
        <p:blipFill>
          <a:blip r:embed="rId2"/>
          <a:stretch>
            <a:fillRect/>
          </a:stretch>
        </p:blipFill>
        <p:spPr>
          <a:xfrm>
            <a:off x="6096000" y="1553632"/>
            <a:ext cx="4975123" cy="4939243"/>
          </a:xfrm>
          <a:prstGeom prst="rect">
            <a:avLst/>
          </a:prstGeom>
        </p:spPr>
      </p:pic>
    </p:spTree>
    <p:extLst>
      <p:ext uri="{BB962C8B-B14F-4D97-AF65-F5344CB8AC3E}">
        <p14:creationId xmlns:p14="http://schemas.microsoft.com/office/powerpoint/2010/main" val="3621561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70FB-87D3-8B1F-58AA-F02B198446B6}"/>
              </a:ext>
            </a:extLst>
          </p:cNvPr>
          <p:cNvSpPr>
            <a:spLocks noGrp="1"/>
          </p:cNvSpPr>
          <p:nvPr>
            <p:ph type="title"/>
          </p:nvPr>
        </p:nvSpPr>
        <p:spPr>
          <a:xfrm>
            <a:off x="838200" y="365125"/>
            <a:ext cx="10515600" cy="1047115"/>
          </a:xfrm>
          <a:pattFill prst="pct10">
            <a:fgClr>
              <a:srgbClr val="FF0000"/>
            </a:fgClr>
            <a:bgClr>
              <a:schemeClr val="bg1"/>
            </a:bgClr>
          </a:pattFill>
          <a:ln>
            <a:solidFill>
              <a:srgbClr val="FF0000"/>
            </a:solidFill>
          </a:ln>
        </p:spPr>
        <p:txBody>
          <a:bodyPr>
            <a:normAutofit fontScale="90000"/>
          </a:bodyPr>
          <a:lstStyle/>
          <a:p>
            <a:pPr algn="ctr"/>
            <a:r>
              <a:rPr lang="en-US" sz="3600" b="1" dirty="0">
                <a:latin typeface="Times New Roman" panose="02020603050405020304" pitchFamily="18" charset="0"/>
                <a:cs typeface="Times New Roman" panose="02020603050405020304" pitchFamily="18" charset="0"/>
              </a:rPr>
              <a:t>A</a:t>
            </a:r>
            <a:r>
              <a:rPr lang="en-US" sz="3600" dirty="0">
                <a:latin typeface="Times New Roman" panose="02020603050405020304" pitchFamily="18" charset="0"/>
                <a:cs typeface="Times New Roman" panose="02020603050405020304" pitchFamily="18" charset="0"/>
              </a:rPr>
              <a:t>.</a:t>
            </a:r>
            <a:r>
              <a:rPr lang="en-ZA" sz="3600" b="1" dirty="0">
                <a:effectLst/>
                <a:latin typeface="Times New Roman" panose="02020603050405020304" pitchFamily="18" charset="0"/>
                <a:ea typeface="Calibri" panose="020F0502020204030204" pitchFamily="34" charset="0"/>
                <a:cs typeface="Times New Roman" panose="02020603050405020304" pitchFamily="18" charset="0"/>
              </a:rPr>
              <a:t> BASED ON PERFOMANCE AND FUNCTION REQUIREMENTS</a:t>
            </a:r>
            <a:endParaRPr lang="en-US" sz="3600"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557BE47-AF8E-827A-B6B9-82168FBDB37F}"/>
              </a:ext>
            </a:extLst>
          </p:cNvPr>
          <p:cNvPicPr>
            <a:picLocks noGrp="1" noChangeAspect="1"/>
          </p:cNvPicPr>
          <p:nvPr>
            <p:ph idx="1"/>
          </p:nvPr>
        </p:nvPicPr>
        <p:blipFill>
          <a:blip r:embed="rId2"/>
          <a:stretch>
            <a:fillRect/>
          </a:stretch>
        </p:blipFill>
        <p:spPr>
          <a:xfrm>
            <a:off x="838200" y="2105625"/>
            <a:ext cx="10515600" cy="3791338"/>
          </a:xfrm>
        </p:spPr>
      </p:pic>
    </p:spTree>
    <p:extLst>
      <p:ext uri="{BB962C8B-B14F-4D97-AF65-F5344CB8AC3E}">
        <p14:creationId xmlns:p14="http://schemas.microsoft.com/office/powerpoint/2010/main" val="15792000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54CA-AB19-9367-631B-07523D56540D}"/>
              </a:ext>
            </a:extLst>
          </p:cNvPr>
          <p:cNvSpPr>
            <a:spLocks noGrp="1"/>
          </p:cNvSpPr>
          <p:nvPr>
            <p:ph type="title"/>
          </p:nvPr>
        </p:nvSpPr>
        <p:spPr>
          <a:xfrm>
            <a:off x="186813" y="147485"/>
            <a:ext cx="11661058" cy="1543204"/>
          </a:xfrm>
          <a:solidFill>
            <a:schemeClr val="accent5">
              <a:lumMod val="20000"/>
              <a:lumOff val="80000"/>
            </a:schemeClr>
          </a:solidFill>
        </p:spPr>
        <p:txBody>
          <a:bodyPr>
            <a:noAutofit/>
          </a:bodyPr>
          <a:lstStyle/>
          <a:p>
            <a:pPr marL="342900" marR="0" lvl="0" indent="-342900">
              <a:spcBef>
                <a:spcPts val="0"/>
              </a:spcBef>
              <a:spcAft>
                <a:spcPts val="0"/>
              </a:spcAft>
            </a:pPr>
            <a:r>
              <a:rPr lang="en-ZA" sz="3200" dirty="0">
                <a:effectLst/>
                <a:latin typeface="Times New Roman" panose="02020603050405020304" pitchFamily="18" charset="0"/>
                <a:ea typeface="Times New Roman" panose="02020603050405020304" pitchFamily="18" charset="0"/>
                <a:cs typeface="Times New Roman" panose="02020603050405020304" pitchFamily="18" charset="0"/>
              </a:rPr>
              <a:t>After the “Pick Devices” window has appeared, begin writing keywords for the part you are looking for then </a:t>
            </a:r>
            <a:r>
              <a:rPr lang="en-US" sz="3200" dirty="0">
                <a:effectLst/>
                <a:latin typeface="Times New Roman" panose="02020603050405020304" pitchFamily="18" charset="0"/>
                <a:ea typeface="Times New Roman" panose="02020603050405020304" pitchFamily="18" charset="0"/>
              </a:rPr>
              <a:t>Click </a:t>
            </a:r>
            <a:r>
              <a:rPr lang="en-US" sz="3200" b="1" dirty="0">
                <a:effectLst/>
                <a:latin typeface="Times New Roman" panose="02020603050405020304" pitchFamily="18" charset="0"/>
                <a:ea typeface="Times New Roman" panose="02020603050405020304" pitchFamily="18" charset="0"/>
              </a:rPr>
              <a:t>OK </a:t>
            </a:r>
            <a:r>
              <a:rPr lang="en-US" sz="3200" dirty="0">
                <a:effectLst/>
                <a:latin typeface="Times New Roman" panose="02020603050405020304" pitchFamily="18" charset="0"/>
                <a:ea typeface="Times New Roman" panose="02020603050405020304" pitchFamily="18" charset="0"/>
              </a:rPr>
              <a:t>to add the part to your list of components</a:t>
            </a:r>
            <a:br>
              <a:rPr lang="en-US" sz="3200" b="1"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pic>
        <p:nvPicPr>
          <p:cNvPr id="4" name="Content Placeholder 3">
            <a:extLst>
              <a:ext uri="{FF2B5EF4-FFF2-40B4-BE49-F238E27FC236}">
                <a16:creationId xmlns:a16="http://schemas.microsoft.com/office/drawing/2014/main" id="{9DA36736-CF7E-7204-FA09-199F7F14FF40}"/>
              </a:ext>
            </a:extLst>
          </p:cNvPr>
          <p:cNvPicPr>
            <a:picLocks noGrp="1" noChangeAspect="1"/>
          </p:cNvPicPr>
          <p:nvPr>
            <p:ph idx="1"/>
          </p:nvPr>
        </p:nvPicPr>
        <p:blipFill>
          <a:blip r:embed="rId2"/>
          <a:stretch>
            <a:fillRect/>
          </a:stretch>
        </p:blipFill>
        <p:spPr>
          <a:xfrm>
            <a:off x="1282288" y="1690688"/>
            <a:ext cx="8599132" cy="5133956"/>
          </a:xfrm>
          <a:prstGeom prst="rect">
            <a:avLst/>
          </a:prstGeom>
        </p:spPr>
      </p:pic>
    </p:spTree>
    <p:extLst>
      <p:ext uri="{BB962C8B-B14F-4D97-AF65-F5344CB8AC3E}">
        <p14:creationId xmlns:p14="http://schemas.microsoft.com/office/powerpoint/2010/main" val="29003263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E57D-D4E8-539B-6219-B928663F4EFC}"/>
              </a:ext>
            </a:extLst>
          </p:cNvPr>
          <p:cNvSpPr>
            <a:spLocks noGrp="1"/>
          </p:cNvSpPr>
          <p:nvPr>
            <p:ph type="title"/>
          </p:nvPr>
        </p:nvSpPr>
        <p:spPr/>
        <p:txBody>
          <a:bodyPr>
            <a:normAutofit fontScale="90000"/>
          </a:bodyPr>
          <a:lstStyle/>
          <a:p>
            <a:pPr marL="0" marR="0" algn="just">
              <a:lnSpc>
                <a:spcPct val="107000"/>
              </a:lnSpc>
              <a:spcBef>
                <a:spcPts val="0"/>
              </a:spcBef>
              <a:spcAft>
                <a:spcPts val="0"/>
              </a:spcAft>
            </a:pPr>
            <a:r>
              <a:rPr lang="en-US" dirty="0"/>
              <a:t>When components are not available in parts picker/</a:t>
            </a: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No Libraries Found (Proteus Error)</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6" name="Picture 5">
            <a:extLst>
              <a:ext uri="{FF2B5EF4-FFF2-40B4-BE49-F238E27FC236}">
                <a16:creationId xmlns:a16="http://schemas.microsoft.com/office/drawing/2014/main" id="{DE5A6AC8-1B4D-AABA-3411-1D420526A769}"/>
              </a:ext>
            </a:extLst>
          </p:cNvPr>
          <p:cNvPicPr>
            <a:picLocks noChangeAspect="1"/>
          </p:cNvPicPr>
          <p:nvPr/>
        </p:nvPicPr>
        <p:blipFill>
          <a:blip r:embed="rId2"/>
          <a:stretch>
            <a:fillRect/>
          </a:stretch>
        </p:blipFill>
        <p:spPr>
          <a:xfrm>
            <a:off x="1474839" y="1356852"/>
            <a:ext cx="9724103" cy="5136023"/>
          </a:xfrm>
          <a:prstGeom prst="rect">
            <a:avLst/>
          </a:prstGeom>
        </p:spPr>
      </p:pic>
    </p:spTree>
    <p:extLst>
      <p:ext uri="{BB962C8B-B14F-4D97-AF65-F5344CB8AC3E}">
        <p14:creationId xmlns:p14="http://schemas.microsoft.com/office/powerpoint/2010/main" val="23448047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EE940-351F-FE28-08B7-B42CD0608CF3}"/>
              </a:ext>
            </a:extLst>
          </p:cNvPr>
          <p:cNvSpPr>
            <a:spLocks noGrp="1"/>
          </p:cNvSpPr>
          <p:nvPr>
            <p:ph type="title"/>
          </p:nvPr>
        </p:nvSpPr>
        <p:spPr>
          <a:xfrm>
            <a:off x="242877" y="307411"/>
            <a:ext cx="4614257" cy="1167428"/>
          </a:xfrm>
          <a:solidFill>
            <a:schemeClr val="accent2">
              <a:lumMod val="20000"/>
              <a:lumOff val="80000"/>
            </a:schemeClr>
          </a:solidFill>
        </p:spPr>
        <p:txBody>
          <a:bodyPr>
            <a:noAutofit/>
          </a:bodyPr>
          <a:lstStyle/>
          <a:p>
            <a:pPr marL="342900" marR="0" lvl="0" indent="-342900" algn="just">
              <a:lnSpc>
                <a:spcPct val="100000"/>
              </a:lnSpc>
              <a:spcBef>
                <a:spcPts val="0"/>
              </a:spcBef>
              <a:spcAft>
                <a:spcPts val="0"/>
              </a:spcAft>
              <a:tabLst>
                <a:tab pos="457200" algn="l"/>
              </a:tabLs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Now one last step, move to the desktop and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right-click on Proteus icon</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click on properties</a:t>
            </a:r>
            <a:endParaRPr lang="en-US" sz="2400" dirty="0"/>
          </a:p>
        </p:txBody>
      </p:sp>
      <p:pic>
        <p:nvPicPr>
          <p:cNvPr id="4" name="Content Placeholder 3">
            <a:extLst>
              <a:ext uri="{FF2B5EF4-FFF2-40B4-BE49-F238E27FC236}">
                <a16:creationId xmlns:a16="http://schemas.microsoft.com/office/drawing/2014/main" id="{1648D0D2-4B81-35FF-7624-8CD1CDFCE2DF}"/>
              </a:ext>
            </a:extLst>
          </p:cNvPr>
          <p:cNvPicPr>
            <a:picLocks noGrp="1" noChangeAspect="1"/>
          </p:cNvPicPr>
          <p:nvPr>
            <p:ph idx="1"/>
          </p:nvPr>
        </p:nvPicPr>
        <p:blipFill>
          <a:blip r:embed="rId2"/>
          <a:stretch>
            <a:fillRect/>
          </a:stretch>
        </p:blipFill>
        <p:spPr>
          <a:xfrm>
            <a:off x="242877" y="1474839"/>
            <a:ext cx="4614257" cy="5280299"/>
          </a:xfrm>
          <a:prstGeom prst="rect">
            <a:avLst/>
          </a:prstGeom>
        </p:spPr>
      </p:pic>
      <p:sp>
        <p:nvSpPr>
          <p:cNvPr id="5" name="TextBox 4">
            <a:extLst>
              <a:ext uri="{FF2B5EF4-FFF2-40B4-BE49-F238E27FC236}">
                <a16:creationId xmlns:a16="http://schemas.microsoft.com/office/drawing/2014/main" id="{79840785-FB53-B872-D490-9D0977B7DDF0}"/>
              </a:ext>
            </a:extLst>
          </p:cNvPr>
          <p:cNvSpPr txBox="1"/>
          <p:nvPr/>
        </p:nvSpPr>
        <p:spPr>
          <a:xfrm>
            <a:off x="5879690" y="307411"/>
            <a:ext cx="5230761" cy="991618"/>
          </a:xfrm>
          <a:prstGeom prst="rect">
            <a:avLst/>
          </a:prstGeom>
          <a:solidFill>
            <a:schemeClr val="accent2">
              <a:lumMod val="20000"/>
              <a:lumOff val="80000"/>
            </a:schemeClr>
          </a:solidFill>
        </p:spPr>
        <p:txBody>
          <a:bodyPr wrap="square" rtlCol="0">
            <a:spAutoFit/>
          </a:bodyPr>
          <a:lstStyle/>
          <a:p>
            <a:pPr marR="0" lvl="0" algn="just">
              <a:lnSpc>
                <a:spcPct val="107000"/>
              </a:lnSpc>
              <a:spcBef>
                <a:spcPts val="0"/>
              </a:spcBef>
              <a:spcAft>
                <a:spcPts val="0"/>
              </a:spcAft>
              <a:buSzPts val="1000"/>
              <a:tabLst>
                <a:tab pos="45720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2. Now click on Compatibility and mark the changes below</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DB6A53D-994E-1B80-80D0-8D9A248AB8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9690" y="1299029"/>
            <a:ext cx="5230761" cy="5448005"/>
          </a:xfrm>
          <a:prstGeom prst="rect">
            <a:avLst/>
          </a:prstGeom>
          <a:noFill/>
        </p:spPr>
      </p:pic>
    </p:spTree>
    <p:extLst>
      <p:ext uri="{BB962C8B-B14F-4D97-AF65-F5344CB8AC3E}">
        <p14:creationId xmlns:p14="http://schemas.microsoft.com/office/powerpoint/2010/main" val="1781302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D4E3-7822-4BB2-BF8B-76A2C87259BA}"/>
              </a:ext>
            </a:extLst>
          </p:cNvPr>
          <p:cNvSpPr>
            <a:spLocks noGrp="1"/>
          </p:cNvSpPr>
          <p:nvPr>
            <p:ph type="title"/>
          </p:nvPr>
        </p:nvSpPr>
        <p:spPr>
          <a:xfrm>
            <a:off x="838200" y="2882183"/>
            <a:ext cx="10515600" cy="1325563"/>
          </a:xfrm>
        </p:spPr>
        <p:txBody>
          <a:bodyPr>
            <a:normAutofit/>
          </a:bodyPr>
          <a:lstStyle/>
          <a:p>
            <a:r>
              <a:rPr lang="en-US" sz="7200" b="1" dirty="0"/>
              <a:t>ACTIVITIES-PRCTICE</a:t>
            </a:r>
          </a:p>
        </p:txBody>
      </p:sp>
    </p:spTree>
    <p:extLst>
      <p:ext uri="{BB962C8B-B14F-4D97-AF65-F5344CB8AC3E}">
        <p14:creationId xmlns:p14="http://schemas.microsoft.com/office/powerpoint/2010/main" val="8379040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A7B6-ADEC-77A2-A309-CA2B074F450B}"/>
              </a:ext>
            </a:extLst>
          </p:cNvPr>
          <p:cNvSpPr>
            <a:spLocks noGrp="1"/>
          </p:cNvSpPr>
          <p:nvPr>
            <p:ph type="title"/>
          </p:nvPr>
        </p:nvSpPr>
        <p:spPr/>
        <p:txBody>
          <a:bodyPr/>
          <a:lstStyle/>
          <a:p>
            <a:r>
              <a:rPr lang="en-US" dirty="0"/>
              <a:t>LOGICAL FUNCTION INPUT AND OUTPUT TOOLS</a:t>
            </a:r>
          </a:p>
        </p:txBody>
      </p:sp>
      <p:pic>
        <p:nvPicPr>
          <p:cNvPr id="4" name="Picture 3">
            <a:extLst>
              <a:ext uri="{FF2B5EF4-FFF2-40B4-BE49-F238E27FC236}">
                <a16:creationId xmlns:a16="http://schemas.microsoft.com/office/drawing/2014/main" id="{81F30A27-5E58-0B99-6C94-57B8768A160D}"/>
              </a:ext>
            </a:extLst>
          </p:cNvPr>
          <p:cNvPicPr>
            <a:picLocks noChangeAspect="1"/>
          </p:cNvPicPr>
          <p:nvPr/>
        </p:nvPicPr>
        <p:blipFill>
          <a:blip r:embed="rId2"/>
          <a:stretch>
            <a:fillRect/>
          </a:stretch>
        </p:blipFill>
        <p:spPr>
          <a:xfrm>
            <a:off x="3609122" y="1818616"/>
            <a:ext cx="7510297" cy="1490217"/>
          </a:xfrm>
          <a:prstGeom prst="rect">
            <a:avLst/>
          </a:prstGeom>
        </p:spPr>
      </p:pic>
      <p:pic>
        <p:nvPicPr>
          <p:cNvPr id="5" name="Picture 4">
            <a:extLst>
              <a:ext uri="{FF2B5EF4-FFF2-40B4-BE49-F238E27FC236}">
                <a16:creationId xmlns:a16="http://schemas.microsoft.com/office/drawing/2014/main" id="{3D077764-9501-1F6B-4DF9-C9B911397BFF}"/>
              </a:ext>
            </a:extLst>
          </p:cNvPr>
          <p:cNvPicPr>
            <a:picLocks noChangeAspect="1"/>
          </p:cNvPicPr>
          <p:nvPr/>
        </p:nvPicPr>
        <p:blipFill>
          <a:blip r:embed="rId3"/>
          <a:stretch>
            <a:fillRect/>
          </a:stretch>
        </p:blipFill>
        <p:spPr>
          <a:xfrm>
            <a:off x="3644353" y="4360559"/>
            <a:ext cx="7308782" cy="1656783"/>
          </a:xfrm>
          <a:prstGeom prst="rect">
            <a:avLst/>
          </a:prstGeom>
        </p:spPr>
      </p:pic>
      <p:sp>
        <p:nvSpPr>
          <p:cNvPr id="7" name="Oval 6">
            <a:extLst>
              <a:ext uri="{FF2B5EF4-FFF2-40B4-BE49-F238E27FC236}">
                <a16:creationId xmlns:a16="http://schemas.microsoft.com/office/drawing/2014/main" id="{81615413-6F78-E5F4-91FE-9315BF01A91B}"/>
              </a:ext>
            </a:extLst>
          </p:cNvPr>
          <p:cNvSpPr/>
          <p:nvPr/>
        </p:nvSpPr>
        <p:spPr>
          <a:xfrm>
            <a:off x="526027" y="4591044"/>
            <a:ext cx="2099186" cy="91440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OUTPUT</a:t>
            </a:r>
          </a:p>
        </p:txBody>
      </p:sp>
      <p:sp>
        <p:nvSpPr>
          <p:cNvPr id="8" name="Arrow: Right 7">
            <a:extLst>
              <a:ext uri="{FF2B5EF4-FFF2-40B4-BE49-F238E27FC236}">
                <a16:creationId xmlns:a16="http://schemas.microsoft.com/office/drawing/2014/main" id="{5CF19B3E-4FC7-B6D4-860E-E097D121A2BE}"/>
              </a:ext>
            </a:extLst>
          </p:cNvPr>
          <p:cNvSpPr/>
          <p:nvPr/>
        </p:nvSpPr>
        <p:spPr>
          <a:xfrm>
            <a:off x="2536722" y="4805928"/>
            <a:ext cx="978408" cy="484632"/>
          </a:xfrm>
          <a:prstGeom prst="rightArrow">
            <a:avLst/>
          </a:prstGeom>
          <a:solidFill>
            <a:srgbClr val="FFC0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C33201B-9D19-3574-0522-483596937DF2}"/>
              </a:ext>
            </a:extLst>
          </p:cNvPr>
          <p:cNvSpPr/>
          <p:nvPr/>
        </p:nvSpPr>
        <p:spPr>
          <a:xfrm>
            <a:off x="838200" y="2308847"/>
            <a:ext cx="1953345" cy="914399"/>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INPUT</a:t>
            </a:r>
            <a:endParaRPr lang="en-US" dirty="0">
              <a:solidFill>
                <a:schemeClr val="tx1"/>
              </a:solidFill>
            </a:endParaRPr>
          </a:p>
        </p:txBody>
      </p:sp>
      <p:sp>
        <p:nvSpPr>
          <p:cNvPr id="10" name="Arrow: Right 9">
            <a:extLst>
              <a:ext uri="{FF2B5EF4-FFF2-40B4-BE49-F238E27FC236}">
                <a16:creationId xmlns:a16="http://schemas.microsoft.com/office/drawing/2014/main" id="{BA1EFAD6-3217-5F2C-1397-C524651A13A3}"/>
              </a:ext>
            </a:extLst>
          </p:cNvPr>
          <p:cNvSpPr/>
          <p:nvPr/>
        </p:nvSpPr>
        <p:spPr>
          <a:xfrm>
            <a:off x="2749617" y="2530406"/>
            <a:ext cx="894736" cy="484632"/>
          </a:xfrm>
          <a:prstGeom prst="rightArrow">
            <a:avLst/>
          </a:prstGeom>
          <a:solidFill>
            <a:schemeClr val="accent6">
              <a:lumMod val="40000"/>
              <a:lumOff val="60000"/>
            </a:schemeClr>
          </a:solidFill>
          <a:ln>
            <a:solidFill>
              <a:srgbClr val="A7E59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83062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E5D7-47B2-9434-27A7-93B3999F57AA}"/>
              </a:ext>
            </a:extLst>
          </p:cNvPr>
          <p:cNvSpPr>
            <a:spLocks noGrp="1"/>
          </p:cNvSpPr>
          <p:nvPr>
            <p:ph type="title"/>
          </p:nvPr>
        </p:nvSpPr>
        <p:spPr>
          <a:xfrm>
            <a:off x="838200" y="365126"/>
            <a:ext cx="10515600" cy="893404"/>
          </a:xfrm>
        </p:spPr>
        <p:txBody>
          <a:bodyPr/>
          <a:lstStyle/>
          <a:p>
            <a:r>
              <a:rPr lang="en-US" dirty="0"/>
              <a:t>2. LOGIC GATE WITH INPUT AND OUTPUT</a:t>
            </a:r>
          </a:p>
        </p:txBody>
      </p:sp>
      <p:pic>
        <p:nvPicPr>
          <p:cNvPr id="5" name="Content Placeholder 4">
            <a:extLst>
              <a:ext uri="{FF2B5EF4-FFF2-40B4-BE49-F238E27FC236}">
                <a16:creationId xmlns:a16="http://schemas.microsoft.com/office/drawing/2014/main" id="{5F995868-1174-E95A-B1C8-D82CD8619877}"/>
              </a:ext>
            </a:extLst>
          </p:cNvPr>
          <p:cNvPicPr>
            <a:picLocks noGrp="1" noChangeAspect="1"/>
          </p:cNvPicPr>
          <p:nvPr>
            <p:ph idx="1"/>
          </p:nvPr>
        </p:nvPicPr>
        <p:blipFill>
          <a:blip r:embed="rId2"/>
          <a:stretch>
            <a:fillRect/>
          </a:stretch>
        </p:blipFill>
        <p:spPr>
          <a:xfrm>
            <a:off x="633874" y="1679707"/>
            <a:ext cx="4410074" cy="2061161"/>
          </a:xfrm>
        </p:spPr>
      </p:pic>
      <p:pic>
        <p:nvPicPr>
          <p:cNvPr id="7" name="Picture 6">
            <a:extLst>
              <a:ext uri="{FF2B5EF4-FFF2-40B4-BE49-F238E27FC236}">
                <a16:creationId xmlns:a16="http://schemas.microsoft.com/office/drawing/2014/main" id="{1D4F631A-A917-73C6-73C7-A34844A0F75D}"/>
              </a:ext>
            </a:extLst>
          </p:cNvPr>
          <p:cNvPicPr>
            <a:picLocks noChangeAspect="1"/>
          </p:cNvPicPr>
          <p:nvPr/>
        </p:nvPicPr>
        <p:blipFill>
          <a:blip r:embed="rId3"/>
          <a:stretch>
            <a:fillRect/>
          </a:stretch>
        </p:blipFill>
        <p:spPr>
          <a:xfrm>
            <a:off x="6725264" y="1564784"/>
            <a:ext cx="4761885" cy="2061161"/>
          </a:xfrm>
          <a:prstGeom prst="rect">
            <a:avLst/>
          </a:prstGeom>
        </p:spPr>
      </p:pic>
      <p:pic>
        <p:nvPicPr>
          <p:cNvPr id="9" name="Picture 8">
            <a:extLst>
              <a:ext uri="{FF2B5EF4-FFF2-40B4-BE49-F238E27FC236}">
                <a16:creationId xmlns:a16="http://schemas.microsoft.com/office/drawing/2014/main" id="{363949DD-F8D8-716C-CD7A-437E536F21F1}"/>
              </a:ext>
            </a:extLst>
          </p:cNvPr>
          <p:cNvPicPr>
            <a:picLocks noChangeAspect="1"/>
          </p:cNvPicPr>
          <p:nvPr/>
        </p:nvPicPr>
        <p:blipFill>
          <a:blip r:embed="rId4"/>
          <a:stretch>
            <a:fillRect/>
          </a:stretch>
        </p:blipFill>
        <p:spPr>
          <a:xfrm>
            <a:off x="633874" y="4431712"/>
            <a:ext cx="4410074" cy="2061161"/>
          </a:xfrm>
          <a:prstGeom prst="rect">
            <a:avLst/>
          </a:prstGeom>
        </p:spPr>
      </p:pic>
      <p:pic>
        <p:nvPicPr>
          <p:cNvPr id="11" name="Picture 10">
            <a:extLst>
              <a:ext uri="{FF2B5EF4-FFF2-40B4-BE49-F238E27FC236}">
                <a16:creationId xmlns:a16="http://schemas.microsoft.com/office/drawing/2014/main" id="{88687CA7-B039-45A0-7E5B-2F5D5A26DD5D}"/>
              </a:ext>
            </a:extLst>
          </p:cNvPr>
          <p:cNvPicPr>
            <a:picLocks noChangeAspect="1"/>
          </p:cNvPicPr>
          <p:nvPr/>
        </p:nvPicPr>
        <p:blipFill>
          <a:blip r:embed="rId5"/>
          <a:stretch>
            <a:fillRect/>
          </a:stretch>
        </p:blipFill>
        <p:spPr>
          <a:xfrm>
            <a:off x="6842175" y="4344338"/>
            <a:ext cx="4528061" cy="1966239"/>
          </a:xfrm>
          <a:prstGeom prst="rect">
            <a:avLst/>
          </a:prstGeom>
        </p:spPr>
      </p:pic>
    </p:spTree>
    <p:extLst>
      <p:ext uri="{BB962C8B-B14F-4D97-AF65-F5344CB8AC3E}">
        <p14:creationId xmlns:p14="http://schemas.microsoft.com/office/powerpoint/2010/main" val="84860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800" decel="100000"/>
                                        <p:tgtEl>
                                          <p:spTgt spid="7"/>
                                        </p:tgtEl>
                                      </p:cBhvr>
                                    </p:animEffect>
                                    <p:anim calcmode="lin" valueType="num">
                                      <p:cBhvr>
                                        <p:cTn id="18" dur="800" decel="100000" fill="hold"/>
                                        <p:tgtEl>
                                          <p:spTgt spid="7"/>
                                        </p:tgtEl>
                                        <p:attrNameLst>
                                          <p:attrName>style.rotation</p:attrName>
                                        </p:attrNameLst>
                                      </p:cBhvr>
                                      <p:tavLst>
                                        <p:tav tm="0">
                                          <p:val>
                                            <p:fltVal val="-90"/>
                                          </p:val>
                                        </p:tav>
                                        <p:tav tm="100000">
                                          <p:val>
                                            <p:fltVal val="0"/>
                                          </p:val>
                                        </p:tav>
                                      </p:tavLst>
                                    </p:anim>
                                    <p:anim calcmode="lin" valueType="num">
                                      <p:cBhvr>
                                        <p:cTn id="19" dur="800" decel="100000" fill="hold"/>
                                        <p:tgtEl>
                                          <p:spTgt spid="7"/>
                                        </p:tgtEl>
                                        <p:attrNameLst>
                                          <p:attrName>ppt_x</p:attrName>
                                        </p:attrNameLst>
                                      </p:cBhvr>
                                      <p:tavLst>
                                        <p:tav tm="0">
                                          <p:val>
                                            <p:strVal val="#ppt_x+0.4"/>
                                          </p:val>
                                        </p:tav>
                                        <p:tav tm="100000">
                                          <p:val>
                                            <p:strVal val="#ppt_x-0.05"/>
                                          </p:val>
                                        </p:tav>
                                      </p:tavLst>
                                    </p:anim>
                                    <p:anim calcmode="lin" valueType="num">
                                      <p:cBhvr>
                                        <p:cTn id="20" dur="800" decel="100000" fill="hold"/>
                                        <p:tgtEl>
                                          <p:spTgt spid="7"/>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800" decel="100000"/>
                                        <p:tgtEl>
                                          <p:spTgt spid="9"/>
                                        </p:tgtEl>
                                      </p:cBhvr>
                                    </p:animEffect>
                                    <p:anim calcmode="lin" valueType="num">
                                      <p:cBhvr>
                                        <p:cTn id="28" dur="800" decel="100000" fill="hold"/>
                                        <p:tgtEl>
                                          <p:spTgt spid="9"/>
                                        </p:tgtEl>
                                        <p:attrNameLst>
                                          <p:attrName>style.rotation</p:attrName>
                                        </p:attrNameLst>
                                      </p:cBhvr>
                                      <p:tavLst>
                                        <p:tav tm="0">
                                          <p:val>
                                            <p:fltVal val="-90"/>
                                          </p:val>
                                        </p:tav>
                                        <p:tav tm="100000">
                                          <p:val>
                                            <p:fltVal val="0"/>
                                          </p:val>
                                        </p:tav>
                                      </p:tavLst>
                                    </p:anim>
                                    <p:anim calcmode="lin" valueType="num">
                                      <p:cBhvr>
                                        <p:cTn id="29" dur="800" decel="100000" fill="hold"/>
                                        <p:tgtEl>
                                          <p:spTgt spid="9"/>
                                        </p:tgtEl>
                                        <p:attrNameLst>
                                          <p:attrName>ppt_x</p:attrName>
                                        </p:attrNameLst>
                                      </p:cBhvr>
                                      <p:tavLst>
                                        <p:tav tm="0">
                                          <p:val>
                                            <p:strVal val="#ppt_x+0.4"/>
                                          </p:val>
                                        </p:tav>
                                        <p:tav tm="100000">
                                          <p:val>
                                            <p:strVal val="#ppt_x-0.05"/>
                                          </p:val>
                                        </p:tav>
                                      </p:tavLst>
                                    </p:anim>
                                    <p:anim calcmode="lin" valueType="num">
                                      <p:cBhvr>
                                        <p:cTn id="30" dur="800" decel="100000" fill="hold"/>
                                        <p:tgtEl>
                                          <p:spTgt spid="9"/>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800" decel="100000"/>
                                        <p:tgtEl>
                                          <p:spTgt spid="11"/>
                                        </p:tgtEl>
                                      </p:cBhvr>
                                    </p:animEffect>
                                    <p:anim calcmode="lin" valueType="num">
                                      <p:cBhvr>
                                        <p:cTn id="38" dur="800" decel="100000" fill="hold"/>
                                        <p:tgtEl>
                                          <p:spTgt spid="11"/>
                                        </p:tgtEl>
                                        <p:attrNameLst>
                                          <p:attrName>style.rotation</p:attrName>
                                        </p:attrNameLst>
                                      </p:cBhvr>
                                      <p:tavLst>
                                        <p:tav tm="0">
                                          <p:val>
                                            <p:fltVal val="-90"/>
                                          </p:val>
                                        </p:tav>
                                        <p:tav tm="100000">
                                          <p:val>
                                            <p:fltVal val="0"/>
                                          </p:val>
                                        </p:tav>
                                      </p:tavLst>
                                    </p:anim>
                                    <p:anim calcmode="lin" valueType="num">
                                      <p:cBhvr>
                                        <p:cTn id="39" dur="800" decel="100000" fill="hold"/>
                                        <p:tgtEl>
                                          <p:spTgt spid="11"/>
                                        </p:tgtEl>
                                        <p:attrNameLst>
                                          <p:attrName>ppt_x</p:attrName>
                                        </p:attrNameLst>
                                      </p:cBhvr>
                                      <p:tavLst>
                                        <p:tav tm="0">
                                          <p:val>
                                            <p:strVal val="#ppt_x+0.4"/>
                                          </p:val>
                                        </p:tav>
                                        <p:tav tm="100000">
                                          <p:val>
                                            <p:strVal val="#ppt_x-0.05"/>
                                          </p:val>
                                        </p:tav>
                                      </p:tavLst>
                                    </p:anim>
                                    <p:anim calcmode="lin" valueType="num">
                                      <p:cBhvr>
                                        <p:cTn id="40" dur="800" decel="100000" fill="hold"/>
                                        <p:tgtEl>
                                          <p:spTgt spid="11"/>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0F4C9-16EE-F052-5F95-60E91B4F3A8F}"/>
              </a:ext>
            </a:extLst>
          </p:cNvPr>
          <p:cNvSpPr>
            <a:spLocks noGrp="1"/>
          </p:cNvSpPr>
          <p:nvPr>
            <p:ph type="title"/>
          </p:nvPr>
        </p:nvSpPr>
        <p:spPr>
          <a:xfrm>
            <a:off x="838200" y="365126"/>
            <a:ext cx="10515600" cy="883572"/>
          </a:xfrm>
        </p:spPr>
        <p:txBody>
          <a:bodyPr/>
          <a:lstStyle/>
          <a:p>
            <a:r>
              <a:rPr lang="en-US" dirty="0"/>
              <a:t>1.</a:t>
            </a:r>
            <a:r>
              <a:rPr lang="en-US" b="1" dirty="0"/>
              <a:t>INSERT</a:t>
            </a:r>
            <a:r>
              <a:rPr lang="en-US" dirty="0"/>
              <a:t> SOME LOGICAL GATES </a:t>
            </a:r>
          </a:p>
        </p:txBody>
      </p:sp>
      <p:pic>
        <p:nvPicPr>
          <p:cNvPr id="6" name="Picture 5">
            <a:extLst>
              <a:ext uri="{FF2B5EF4-FFF2-40B4-BE49-F238E27FC236}">
                <a16:creationId xmlns:a16="http://schemas.microsoft.com/office/drawing/2014/main" id="{F8B71D2B-AD59-B248-00A2-13D00DDCBB83}"/>
              </a:ext>
            </a:extLst>
          </p:cNvPr>
          <p:cNvPicPr>
            <a:picLocks noChangeAspect="1"/>
          </p:cNvPicPr>
          <p:nvPr/>
        </p:nvPicPr>
        <p:blipFill>
          <a:blip r:embed="rId2"/>
          <a:stretch>
            <a:fillRect/>
          </a:stretch>
        </p:blipFill>
        <p:spPr>
          <a:xfrm>
            <a:off x="1534080" y="1116433"/>
            <a:ext cx="8750461" cy="5629625"/>
          </a:xfrm>
          <a:prstGeom prst="rect">
            <a:avLst/>
          </a:prstGeom>
        </p:spPr>
      </p:pic>
    </p:spTree>
    <p:extLst>
      <p:ext uri="{BB962C8B-B14F-4D97-AF65-F5344CB8AC3E}">
        <p14:creationId xmlns:p14="http://schemas.microsoft.com/office/powerpoint/2010/main" val="98565868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828D85-EC42-9D6F-F0C4-3B11DBEC6E36}"/>
              </a:ext>
            </a:extLst>
          </p:cNvPr>
          <p:cNvPicPr>
            <a:picLocks noChangeAspect="1"/>
          </p:cNvPicPr>
          <p:nvPr/>
        </p:nvPicPr>
        <p:blipFill>
          <a:blip r:embed="rId2"/>
          <a:stretch>
            <a:fillRect/>
          </a:stretch>
        </p:blipFill>
        <p:spPr>
          <a:xfrm>
            <a:off x="964176" y="1614487"/>
            <a:ext cx="10401300" cy="3629025"/>
          </a:xfrm>
          <a:prstGeom prst="rect">
            <a:avLst/>
          </a:prstGeom>
        </p:spPr>
      </p:pic>
      <p:sp>
        <p:nvSpPr>
          <p:cNvPr id="7" name="TextBox 6">
            <a:extLst>
              <a:ext uri="{FF2B5EF4-FFF2-40B4-BE49-F238E27FC236}">
                <a16:creationId xmlns:a16="http://schemas.microsoft.com/office/drawing/2014/main" id="{51C0C018-DCD7-9D12-ED4C-6B42146B5BB8}"/>
              </a:ext>
            </a:extLst>
          </p:cNvPr>
          <p:cNvSpPr txBox="1"/>
          <p:nvPr/>
        </p:nvSpPr>
        <p:spPr>
          <a:xfrm>
            <a:off x="1101213" y="314632"/>
            <a:ext cx="10019071" cy="1200329"/>
          </a:xfrm>
          <a:prstGeom prst="rect">
            <a:avLst/>
          </a:prstGeom>
          <a:noFill/>
        </p:spPr>
        <p:txBody>
          <a:bodyPr wrap="square" rtlCol="0">
            <a:spAutoFit/>
          </a:bodyPr>
          <a:lstStyle/>
          <a:p>
            <a:r>
              <a:rPr lang="en-US" sz="3600" dirty="0"/>
              <a:t>ACTIVITY3: LOGICAL FUNCTION COMBINATION AND ITS </a:t>
            </a:r>
            <a:r>
              <a:rPr lang="en-US" sz="3600" dirty="0">
                <a:solidFill>
                  <a:srgbClr val="FF0000"/>
                </a:solidFill>
              </a:rPr>
              <a:t>INPUT</a:t>
            </a:r>
          </a:p>
        </p:txBody>
      </p:sp>
    </p:spTree>
    <p:extLst>
      <p:ext uri="{BB962C8B-B14F-4D97-AF65-F5344CB8AC3E}">
        <p14:creationId xmlns:p14="http://schemas.microsoft.com/office/powerpoint/2010/main" val="584993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1C0C018-DCD7-9D12-ED4C-6B42146B5BB8}"/>
              </a:ext>
            </a:extLst>
          </p:cNvPr>
          <p:cNvSpPr txBox="1"/>
          <p:nvPr/>
        </p:nvSpPr>
        <p:spPr>
          <a:xfrm>
            <a:off x="1101213" y="314632"/>
            <a:ext cx="10019071" cy="1200329"/>
          </a:xfrm>
          <a:prstGeom prst="rect">
            <a:avLst/>
          </a:prstGeom>
          <a:solidFill>
            <a:schemeClr val="accent6">
              <a:lumMod val="40000"/>
              <a:lumOff val="60000"/>
            </a:schemeClr>
          </a:solidFill>
        </p:spPr>
        <p:txBody>
          <a:bodyPr wrap="square" rtlCol="0">
            <a:spAutoFit/>
          </a:bodyPr>
          <a:lstStyle/>
          <a:p>
            <a:r>
              <a:rPr lang="en-US" sz="3600" dirty="0"/>
              <a:t>ACTIVITY3: LOGICAL FUNCTION COMBINATION AND ITS </a:t>
            </a:r>
            <a:r>
              <a:rPr lang="en-US" sz="3600" dirty="0">
                <a:solidFill>
                  <a:srgbClr val="FF0000"/>
                </a:solidFill>
              </a:rPr>
              <a:t>OUTPUT</a:t>
            </a:r>
          </a:p>
        </p:txBody>
      </p:sp>
      <p:pic>
        <p:nvPicPr>
          <p:cNvPr id="3" name="Picture 2">
            <a:extLst>
              <a:ext uri="{FF2B5EF4-FFF2-40B4-BE49-F238E27FC236}">
                <a16:creationId xmlns:a16="http://schemas.microsoft.com/office/drawing/2014/main" id="{44F3DEBB-ACFD-55F7-5E72-B5DF28A718D6}"/>
              </a:ext>
            </a:extLst>
          </p:cNvPr>
          <p:cNvPicPr>
            <a:picLocks noChangeAspect="1"/>
          </p:cNvPicPr>
          <p:nvPr/>
        </p:nvPicPr>
        <p:blipFill>
          <a:blip r:embed="rId2"/>
          <a:stretch>
            <a:fillRect/>
          </a:stretch>
        </p:blipFill>
        <p:spPr>
          <a:xfrm>
            <a:off x="914400" y="1557336"/>
            <a:ext cx="10822964" cy="4125709"/>
          </a:xfrm>
          <a:prstGeom prst="rect">
            <a:avLst/>
          </a:prstGeom>
        </p:spPr>
      </p:pic>
    </p:spTree>
    <p:extLst>
      <p:ext uri="{BB962C8B-B14F-4D97-AF65-F5344CB8AC3E}">
        <p14:creationId xmlns:p14="http://schemas.microsoft.com/office/powerpoint/2010/main" val="35747621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28E9-E666-38B9-48C3-5672AA18212C}"/>
              </a:ext>
            </a:extLst>
          </p:cNvPr>
          <p:cNvSpPr>
            <a:spLocks noGrp="1"/>
          </p:cNvSpPr>
          <p:nvPr>
            <p:ph type="title"/>
          </p:nvPr>
        </p:nvSpPr>
        <p:spPr/>
        <p:txBody>
          <a:bodyPr/>
          <a:lstStyle/>
          <a:p>
            <a:r>
              <a:rPr lang="en-US" dirty="0"/>
              <a:t>SELF ACTIVITY1</a:t>
            </a:r>
          </a:p>
        </p:txBody>
      </p:sp>
      <p:sp>
        <p:nvSpPr>
          <p:cNvPr id="3" name="Content Placeholder 2">
            <a:extLst>
              <a:ext uri="{FF2B5EF4-FFF2-40B4-BE49-F238E27FC236}">
                <a16:creationId xmlns:a16="http://schemas.microsoft.com/office/drawing/2014/main" id="{1C770527-D442-2D7C-12A4-2693B04D546C}"/>
              </a:ext>
            </a:extLst>
          </p:cNvPr>
          <p:cNvSpPr>
            <a:spLocks noGrp="1"/>
          </p:cNvSpPr>
          <p:nvPr>
            <p:ph idx="1"/>
          </p:nvPr>
        </p:nvSpPr>
        <p:spPr>
          <a:xfrm>
            <a:off x="838200" y="1425677"/>
            <a:ext cx="10515600" cy="4751286"/>
          </a:xfrm>
        </p:spPr>
        <p:txBody>
          <a:bodyPr/>
          <a:lstStyle/>
          <a:p>
            <a:r>
              <a:rPr lang="en-US" dirty="0"/>
              <a:t>TRY TO GET LOGICAL OUTPUT BY USING </a:t>
            </a:r>
          </a:p>
          <a:p>
            <a:pPr marL="514350" indent="-514350">
              <a:buAutoNum type="arabicPeriod"/>
            </a:pPr>
            <a:r>
              <a:rPr lang="en-US" dirty="0"/>
              <a:t>OR GATE</a:t>
            </a:r>
          </a:p>
          <a:p>
            <a:pPr marL="514350" indent="-514350">
              <a:buAutoNum type="arabicPeriod"/>
            </a:pPr>
            <a:r>
              <a:rPr lang="en-US" dirty="0"/>
              <a:t>NOR GATE</a:t>
            </a:r>
          </a:p>
          <a:p>
            <a:pPr marL="514350" indent="-514350">
              <a:buAutoNum type="arabicPeriod"/>
            </a:pPr>
            <a:r>
              <a:rPr lang="en-US" dirty="0"/>
              <a:t>NAND GATE</a:t>
            </a:r>
          </a:p>
          <a:p>
            <a:pPr marL="514350" indent="-514350">
              <a:buAutoNum type="arabicPeriod"/>
            </a:pPr>
            <a:r>
              <a:rPr lang="en-US" dirty="0"/>
              <a:t>XOR GATE</a:t>
            </a:r>
          </a:p>
        </p:txBody>
      </p:sp>
    </p:spTree>
    <p:extLst>
      <p:ext uri="{BB962C8B-B14F-4D97-AF65-F5344CB8AC3E}">
        <p14:creationId xmlns:p14="http://schemas.microsoft.com/office/powerpoint/2010/main" val="258471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68EE3-4383-423A-639B-7483291EC293}"/>
              </a:ext>
            </a:extLst>
          </p:cNvPr>
          <p:cNvSpPr>
            <a:spLocks noGrp="1"/>
          </p:cNvSpPr>
          <p:nvPr>
            <p:ph idx="1"/>
          </p:nvPr>
        </p:nvSpPr>
        <p:spPr>
          <a:xfrm>
            <a:off x="223520" y="878888"/>
            <a:ext cx="11551920" cy="5623511"/>
          </a:xfrm>
        </p:spPr>
        <p:txBody>
          <a:bodyPr>
            <a:normAutofit fontScale="92500" lnSpcReduction="10000"/>
          </a:bodyPr>
          <a:lstStyle/>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 standalone embedded system works by itself.</a:t>
            </a:r>
          </a:p>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is a self-contained device which does not require any host system like a computer.</a:t>
            </a:r>
          </a:p>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takes either digital or analog inputs from its input ports, calibrates, converts, and processes the data, and outputs the resulting data to its attached output device, which either displays data or controls and drives the attached devices, they can produce outputs independently.</a:t>
            </a:r>
          </a:p>
          <a:p>
            <a:pPr marL="0" indent="0" algn="jus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err="1">
                <a:effectLst/>
                <a:latin typeface="Times New Roman" panose="02020603050405020304" pitchFamily="18" charset="0"/>
                <a:ea typeface="Calibri" panose="020F0502020204030204" pitchFamily="34" charset="0"/>
                <a:cs typeface="Times New Roman" panose="02020603050405020304" pitchFamily="18" charset="0"/>
              </a:rPr>
              <a:t>Eg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Temperature measurement systems, Video game consoles, MP3 players, digital cameras, Calculators and microwave ovens are the examples for this category. They work by themselves, without relying on a larger platform</a:t>
            </a:r>
            <a:endParaRPr lang="en-US" sz="3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AB9AB93-8B9C-9E0D-3AA6-9C6EA61E0E55}"/>
              </a:ext>
            </a:extLst>
          </p:cNvPr>
          <p:cNvSpPr txBox="1"/>
          <p:nvPr/>
        </p:nvSpPr>
        <p:spPr>
          <a:xfrm>
            <a:off x="861133" y="254778"/>
            <a:ext cx="10777491" cy="646331"/>
          </a:xfrm>
          <a:prstGeom prst="rect">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rgbClr val="FF0000"/>
            </a:solidFill>
          </a:ln>
        </p:spPr>
        <p:txBody>
          <a:bodyPr wrap="square" rtlCol="0">
            <a:spAutoFit/>
          </a:bodyPr>
          <a:lstStyle/>
          <a:p>
            <a:pPr algn="ct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1.Standalone Embedded systems:</a:t>
            </a:r>
            <a:endParaRPr lang="en-US" sz="36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94142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28E9-E666-38B9-48C3-5672AA18212C}"/>
              </a:ext>
            </a:extLst>
          </p:cNvPr>
          <p:cNvSpPr>
            <a:spLocks noGrp="1"/>
          </p:cNvSpPr>
          <p:nvPr>
            <p:ph type="title"/>
          </p:nvPr>
        </p:nvSpPr>
        <p:spPr>
          <a:xfrm>
            <a:off x="838200" y="365125"/>
            <a:ext cx="10515600" cy="795081"/>
          </a:xfrm>
          <a:solidFill>
            <a:schemeClr val="accent6">
              <a:lumMod val="40000"/>
              <a:lumOff val="60000"/>
            </a:schemeClr>
          </a:solidFill>
        </p:spPr>
        <p:txBody>
          <a:bodyPr/>
          <a:lstStyle/>
          <a:p>
            <a:r>
              <a:rPr lang="en-US" dirty="0"/>
              <a:t>SELF ACTIVITY2(SHORT QUIZ/10)</a:t>
            </a:r>
          </a:p>
        </p:txBody>
      </p:sp>
      <p:sp>
        <p:nvSpPr>
          <p:cNvPr id="3" name="Content Placeholder 2">
            <a:extLst>
              <a:ext uri="{FF2B5EF4-FFF2-40B4-BE49-F238E27FC236}">
                <a16:creationId xmlns:a16="http://schemas.microsoft.com/office/drawing/2014/main" id="{1C770527-D442-2D7C-12A4-2693B04D546C}"/>
              </a:ext>
            </a:extLst>
          </p:cNvPr>
          <p:cNvSpPr>
            <a:spLocks noGrp="1"/>
          </p:cNvSpPr>
          <p:nvPr>
            <p:ph idx="1"/>
          </p:nvPr>
        </p:nvSpPr>
        <p:spPr>
          <a:xfrm>
            <a:off x="838200" y="1425677"/>
            <a:ext cx="10515600" cy="4751286"/>
          </a:xfrm>
        </p:spPr>
        <p:txBody>
          <a:bodyPr/>
          <a:lstStyle/>
          <a:p>
            <a:r>
              <a:rPr lang="en-US" dirty="0"/>
              <a:t>TRY TO GET LOGICAL OUTPUT BY USING THE FOLLOWING DESIGN IN PROTEUS </a:t>
            </a:r>
          </a:p>
        </p:txBody>
      </p:sp>
      <p:pic>
        <p:nvPicPr>
          <p:cNvPr id="4" name="Picture 3">
            <a:extLst>
              <a:ext uri="{FF2B5EF4-FFF2-40B4-BE49-F238E27FC236}">
                <a16:creationId xmlns:a16="http://schemas.microsoft.com/office/drawing/2014/main" id="{461D91DF-5078-30E3-6DFC-D39439A7C923}"/>
              </a:ext>
            </a:extLst>
          </p:cNvPr>
          <p:cNvPicPr>
            <a:picLocks noChangeAspect="1"/>
          </p:cNvPicPr>
          <p:nvPr/>
        </p:nvPicPr>
        <p:blipFill>
          <a:blip r:embed="rId2"/>
          <a:stretch>
            <a:fillRect/>
          </a:stretch>
        </p:blipFill>
        <p:spPr>
          <a:xfrm>
            <a:off x="552658" y="2373516"/>
            <a:ext cx="10801142" cy="4346068"/>
          </a:xfrm>
          <a:prstGeom prst="rect">
            <a:avLst/>
          </a:prstGeom>
        </p:spPr>
      </p:pic>
    </p:spTree>
    <p:extLst>
      <p:ext uri="{BB962C8B-B14F-4D97-AF65-F5344CB8AC3E}">
        <p14:creationId xmlns:p14="http://schemas.microsoft.com/office/powerpoint/2010/main" val="35292357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32F17A-B33D-B245-C342-FB8AA505A785}"/>
              </a:ext>
            </a:extLst>
          </p:cNvPr>
          <p:cNvSpPr txBox="1"/>
          <p:nvPr/>
        </p:nvSpPr>
        <p:spPr>
          <a:xfrm>
            <a:off x="403123" y="117988"/>
            <a:ext cx="11474245" cy="1077218"/>
          </a:xfrm>
          <a:prstGeom prst="rect">
            <a:avLst/>
          </a:prstGeom>
          <a:noFill/>
        </p:spPr>
        <p:txBody>
          <a:bodyPr wrap="square" rtlCol="0">
            <a:spAutoFit/>
          </a:bodyPr>
          <a:lstStyle/>
          <a:p>
            <a:r>
              <a:rPr lang="en-US" sz="3200" b="1" dirty="0">
                <a:effectLst/>
                <a:latin typeface="Times New Roman" panose="02020603050405020304" pitchFamily="18" charset="0"/>
                <a:ea typeface="Times New Roman" panose="02020603050405020304" pitchFamily="18" charset="0"/>
              </a:rPr>
              <a:t>Proteus is used in different activities with different components. So now let us use it to display:</a:t>
            </a:r>
            <a:endParaRPr lang="en-US" sz="3200" b="1" dirty="0"/>
          </a:p>
        </p:txBody>
      </p:sp>
      <p:sp>
        <p:nvSpPr>
          <p:cNvPr id="8" name="TextBox 7">
            <a:extLst>
              <a:ext uri="{FF2B5EF4-FFF2-40B4-BE49-F238E27FC236}">
                <a16:creationId xmlns:a16="http://schemas.microsoft.com/office/drawing/2014/main" id="{2F5EE2C4-6453-A12F-582C-9BDFF1EC1082}"/>
              </a:ext>
            </a:extLst>
          </p:cNvPr>
          <p:cNvSpPr txBox="1"/>
          <p:nvPr/>
        </p:nvSpPr>
        <p:spPr>
          <a:xfrm>
            <a:off x="403123" y="1195206"/>
            <a:ext cx="11385754" cy="1077218"/>
          </a:xfrm>
          <a:prstGeom prst="rect">
            <a:avLst/>
          </a:prstGeom>
          <a:noFill/>
        </p:spPr>
        <p:txBody>
          <a:bodyPr wrap="square" rtlCol="0">
            <a:spAutoFit/>
          </a:bodyPr>
          <a:lstStyle/>
          <a:p>
            <a:pPr marL="742950" marR="0" lvl="1" indent="-285750" algn="just">
              <a:spcBef>
                <a:spcPts val="0"/>
              </a:spcBef>
              <a:spcAft>
                <a:spcPts val="0"/>
              </a:spcAft>
              <a:buFont typeface="+mj-lt"/>
              <a:buAutoNum type="arabicPeriod"/>
            </a:pPr>
            <a:r>
              <a:rPr lang="en-ZA"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LED ON and OFF</a:t>
            </a:r>
            <a:endParaRPr lang="en-US" sz="3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spcBef>
                <a:spcPts val="0"/>
              </a:spcBef>
              <a:spcAft>
                <a:spcPts val="0"/>
              </a:spcAft>
              <a:buFont typeface="+mj-lt"/>
              <a:buAutoNum type="arabicPeriod"/>
            </a:pPr>
            <a:r>
              <a:rPr lang="en-ZA"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Traffic light with Arduino IDE</a:t>
            </a:r>
            <a:endParaRPr lang="en-US" sz="32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8D856B6-E051-7086-B220-AE6F7165CC19}"/>
              </a:ext>
            </a:extLst>
          </p:cNvPr>
          <p:cNvSpPr txBox="1"/>
          <p:nvPr/>
        </p:nvSpPr>
        <p:spPr>
          <a:xfrm>
            <a:off x="324465" y="2272424"/>
            <a:ext cx="11552903" cy="2334165"/>
          </a:xfrm>
          <a:prstGeom prst="rect">
            <a:avLst/>
          </a:prstGeom>
          <a:noFill/>
        </p:spPr>
        <p:txBody>
          <a:bodyPr wrap="square" rtlCol="0">
            <a:spAutoFit/>
          </a:bodyPr>
          <a:lstStyle/>
          <a:p>
            <a:pPr marL="0" marR="0">
              <a:lnSpc>
                <a:spcPct val="107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Tasks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Insert the components (LED, and ARDUINO and sometimes Resistance) in proteus sheet,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Connect the components</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Coding in Arduino and link them into proteus</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Make sure you have Arduino library in proteus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Make sure your code is saved in compilation feature in local disk C</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431939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CDCA9-753C-0E11-A307-D324278054BE}"/>
              </a:ext>
            </a:extLst>
          </p:cNvPr>
          <p:cNvSpPr>
            <a:spLocks noGrp="1"/>
          </p:cNvSpPr>
          <p:nvPr>
            <p:ph type="title"/>
          </p:nvPr>
        </p:nvSpPr>
        <p:spPr>
          <a:xfrm>
            <a:off x="580103" y="216310"/>
            <a:ext cx="11189110" cy="678427"/>
          </a:xfrm>
          <a:solidFill>
            <a:schemeClr val="accent6">
              <a:lumMod val="20000"/>
              <a:lumOff val="80000"/>
            </a:schemeClr>
          </a:solidFill>
        </p:spPr>
        <p:txBody>
          <a:bodyPr>
            <a:normAutofit/>
          </a:bodyPr>
          <a:lstStyle/>
          <a:p>
            <a:r>
              <a:rPr lang="en-ZA" sz="32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Insert the components</a:t>
            </a:r>
            <a:endParaRPr lang="en-US" sz="6000" dirty="0">
              <a:solidFill>
                <a:srgbClr val="FF0000"/>
              </a:solidFill>
            </a:endParaRPr>
          </a:p>
        </p:txBody>
      </p:sp>
      <p:sp>
        <p:nvSpPr>
          <p:cNvPr id="3" name="Content Placeholder 2">
            <a:extLst>
              <a:ext uri="{FF2B5EF4-FFF2-40B4-BE49-F238E27FC236}">
                <a16:creationId xmlns:a16="http://schemas.microsoft.com/office/drawing/2014/main" id="{78BBFB06-8951-5A71-7FC3-9C156C7F003D}"/>
              </a:ext>
            </a:extLst>
          </p:cNvPr>
          <p:cNvSpPr>
            <a:spLocks noGrp="1"/>
          </p:cNvSpPr>
          <p:nvPr>
            <p:ph idx="1"/>
          </p:nvPr>
        </p:nvSpPr>
        <p:spPr>
          <a:xfrm>
            <a:off x="580103" y="894737"/>
            <a:ext cx="11189110" cy="5282226"/>
          </a:xfrm>
        </p:spPr>
        <p:txBody>
          <a:bodyPr/>
          <a:lstStyle/>
          <a:p>
            <a:pPr marL="0" marR="0">
              <a:lnSpc>
                <a:spcPct val="107000"/>
              </a:lnSpc>
              <a:spcBef>
                <a:spcPts val="0"/>
              </a:spcBef>
              <a:spcAft>
                <a:spcPts val="0"/>
              </a:spcAft>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Using parts picker (P) to upload components in schematic capturing area</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F219FCFA-8126-47AA-597F-21EA525D3CF5}"/>
              </a:ext>
            </a:extLst>
          </p:cNvPr>
          <p:cNvPicPr>
            <a:picLocks noChangeAspect="1"/>
          </p:cNvPicPr>
          <p:nvPr/>
        </p:nvPicPr>
        <p:blipFill>
          <a:blip r:embed="rId2"/>
          <a:stretch>
            <a:fillRect/>
          </a:stretch>
        </p:blipFill>
        <p:spPr>
          <a:xfrm>
            <a:off x="2035277" y="1394376"/>
            <a:ext cx="8426246" cy="5319997"/>
          </a:xfrm>
          <a:prstGeom prst="rect">
            <a:avLst/>
          </a:prstGeom>
        </p:spPr>
      </p:pic>
    </p:spTree>
    <p:extLst>
      <p:ext uri="{BB962C8B-B14F-4D97-AF65-F5344CB8AC3E}">
        <p14:creationId xmlns:p14="http://schemas.microsoft.com/office/powerpoint/2010/main" val="38050519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1DB2E9-5CD9-F31F-9C06-27D302D98D98}"/>
              </a:ext>
            </a:extLst>
          </p:cNvPr>
          <p:cNvSpPr>
            <a:spLocks noGrp="1"/>
          </p:cNvSpPr>
          <p:nvPr>
            <p:ph idx="1"/>
          </p:nvPr>
        </p:nvSpPr>
        <p:spPr>
          <a:xfrm>
            <a:off x="523567" y="262296"/>
            <a:ext cx="11402962" cy="1900801"/>
          </a:xfrm>
        </p:spPr>
        <p:txBody>
          <a:bodyPr>
            <a:normAutofit fontScale="92500" lnSpcReduction="20000"/>
          </a:bodyPr>
          <a:lstStyle/>
          <a:p>
            <a:pPr marL="0" marR="0" algn="just">
              <a:lnSpc>
                <a:spcPct val="107000"/>
              </a:lnSpc>
              <a:spcBef>
                <a:spcPts val="0"/>
              </a:spcBef>
              <a:spcAft>
                <a:spcPts val="0"/>
              </a:spcAft>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number select a component then double click on it to include it on the part picker space and call Arduino with the same way used above.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the part picker, select a component and click double click on the schematic capturing sheet to fix that component, do it more than one depending on the number of components you want to include in your design.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p>
        </p:txBody>
      </p:sp>
      <p:pic>
        <p:nvPicPr>
          <p:cNvPr id="4" name="Picture 3">
            <a:extLst>
              <a:ext uri="{FF2B5EF4-FFF2-40B4-BE49-F238E27FC236}">
                <a16:creationId xmlns:a16="http://schemas.microsoft.com/office/drawing/2014/main" id="{4C290886-F562-41AC-A652-0121D6C2A597}"/>
              </a:ext>
            </a:extLst>
          </p:cNvPr>
          <p:cNvPicPr>
            <a:picLocks noChangeAspect="1"/>
          </p:cNvPicPr>
          <p:nvPr/>
        </p:nvPicPr>
        <p:blipFill>
          <a:blip r:embed="rId2"/>
          <a:stretch>
            <a:fillRect/>
          </a:stretch>
        </p:blipFill>
        <p:spPr>
          <a:xfrm>
            <a:off x="3048000" y="2063377"/>
            <a:ext cx="6695768" cy="4546521"/>
          </a:xfrm>
          <a:prstGeom prst="rect">
            <a:avLst/>
          </a:prstGeom>
        </p:spPr>
      </p:pic>
    </p:spTree>
    <p:extLst>
      <p:ext uri="{BB962C8B-B14F-4D97-AF65-F5344CB8AC3E}">
        <p14:creationId xmlns:p14="http://schemas.microsoft.com/office/powerpoint/2010/main" val="30299235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2ECF-7FB6-EF8E-6327-13581FFEE907}"/>
              </a:ext>
            </a:extLst>
          </p:cNvPr>
          <p:cNvSpPr>
            <a:spLocks noGrp="1"/>
          </p:cNvSpPr>
          <p:nvPr>
            <p:ph type="title"/>
          </p:nvPr>
        </p:nvSpPr>
        <p:spPr>
          <a:xfrm>
            <a:off x="838200" y="365125"/>
            <a:ext cx="10515600" cy="627933"/>
          </a:xfrm>
          <a:solidFill>
            <a:schemeClr val="accent6">
              <a:lumMod val="20000"/>
              <a:lumOff val="80000"/>
            </a:schemeClr>
          </a:solidFill>
        </p:spPr>
        <p:txBody>
          <a:bodyPr>
            <a:normAutofit fontScale="90000"/>
          </a:bodyPr>
          <a:lstStyle/>
          <a:p>
            <a:r>
              <a:rPr lang="en-US" b="1" dirty="0">
                <a:solidFill>
                  <a:srgbClr val="FF0000"/>
                </a:solidFill>
              </a:rPr>
              <a:t>Arduino Code used</a:t>
            </a:r>
          </a:p>
        </p:txBody>
      </p:sp>
      <p:sp>
        <p:nvSpPr>
          <p:cNvPr id="3" name="Content Placeholder 2">
            <a:extLst>
              <a:ext uri="{FF2B5EF4-FFF2-40B4-BE49-F238E27FC236}">
                <a16:creationId xmlns:a16="http://schemas.microsoft.com/office/drawing/2014/main" id="{4D736B18-469D-4ABB-1C44-5472625B2997}"/>
              </a:ext>
            </a:extLst>
          </p:cNvPr>
          <p:cNvSpPr>
            <a:spLocks noGrp="1"/>
          </p:cNvSpPr>
          <p:nvPr>
            <p:ph idx="1"/>
          </p:nvPr>
        </p:nvSpPr>
        <p:spPr>
          <a:xfrm>
            <a:off x="838200" y="993058"/>
            <a:ext cx="10515600" cy="5499817"/>
          </a:xfrm>
        </p:spPr>
        <p:txBody>
          <a:bodyPr>
            <a:normAutofit lnSpcReduction="10000"/>
          </a:bodyPr>
          <a:lstStyle/>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int led=13;</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void setup()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put your setup code here, to run once: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led,OUTPUT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void loop()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 put your main code here, to run repeatedly:</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led,HIGH</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delay(1000);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led,LOW</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delay(1000);</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210820" algn="l"/>
              </a:tabLs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TextBox 3">
            <a:extLst>
              <a:ext uri="{FF2B5EF4-FFF2-40B4-BE49-F238E27FC236}">
                <a16:creationId xmlns:a16="http://schemas.microsoft.com/office/drawing/2014/main" id="{D09B310D-10CE-D99B-AEBB-CC3D541DAEE5}"/>
              </a:ext>
            </a:extLst>
          </p:cNvPr>
          <p:cNvSpPr txBox="1"/>
          <p:nvPr/>
        </p:nvSpPr>
        <p:spPr>
          <a:xfrm>
            <a:off x="294968" y="6145161"/>
            <a:ext cx="11484077"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rgbClr val="FF0000"/>
                </a:solidFill>
              </a:rPr>
              <a:t>Then compile Arduino code</a:t>
            </a:r>
          </a:p>
        </p:txBody>
      </p:sp>
    </p:spTree>
    <p:extLst>
      <p:ext uri="{BB962C8B-B14F-4D97-AF65-F5344CB8AC3E}">
        <p14:creationId xmlns:p14="http://schemas.microsoft.com/office/powerpoint/2010/main" val="12847192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A0DC9-A2A1-1E8A-238F-5F8390256011}"/>
              </a:ext>
            </a:extLst>
          </p:cNvPr>
          <p:cNvSpPr>
            <a:spLocks noGrp="1"/>
          </p:cNvSpPr>
          <p:nvPr>
            <p:ph type="title"/>
          </p:nvPr>
        </p:nvSpPr>
        <p:spPr>
          <a:xfrm>
            <a:off x="838200" y="90843"/>
            <a:ext cx="10515600" cy="508598"/>
          </a:xfrm>
          <a:solidFill>
            <a:schemeClr val="accent4">
              <a:lumMod val="40000"/>
              <a:lumOff val="60000"/>
            </a:schemeClr>
          </a:solidFill>
        </p:spPr>
        <p:txBody>
          <a:bodyPr>
            <a:normAutofit fontScale="90000"/>
          </a:bodyPr>
          <a:lstStyle/>
          <a:p>
            <a:r>
              <a:rPr lang="en-US" dirty="0" err="1"/>
              <a:t>Cont’s</a:t>
            </a:r>
            <a:endParaRPr lang="en-US" dirty="0"/>
          </a:p>
        </p:txBody>
      </p:sp>
      <p:sp>
        <p:nvSpPr>
          <p:cNvPr id="3" name="Content Placeholder 2">
            <a:extLst>
              <a:ext uri="{FF2B5EF4-FFF2-40B4-BE49-F238E27FC236}">
                <a16:creationId xmlns:a16="http://schemas.microsoft.com/office/drawing/2014/main" id="{C4C7B654-51D0-03D4-1D8B-84BA6379B46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B58B234-DFD6-D8B6-E24B-3F6AA12C4F2B}"/>
              </a:ext>
            </a:extLst>
          </p:cNvPr>
          <p:cNvPicPr>
            <a:picLocks noChangeAspect="1"/>
          </p:cNvPicPr>
          <p:nvPr/>
        </p:nvPicPr>
        <p:blipFill>
          <a:blip r:embed="rId3"/>
          <a:stretch>
            <a:fillRect/>
          </a:stretch>
        </p:blipFill>
        <p:spPr>
          <a:xfrm>
            <a:off x="493488" y="599440"/>
            <a:ext cx="11302272" cy="6167718"/>
          </a:xfrm>
          <a:prstGeom prst="rect">
            <a:avLst/>
          </a:prstGeom>
        </p:spPr>
      </p:pic>
    </p:spTree>
    <p:extLst>
      <p:ext uri="{BB962C8B-B14F-4D97-AF65-F5344CB8AC3E}">
        <p14:creationId xmlns:p14="http://schemas.microsoft.com/office/powerpoint/2010/main" val="2526212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E74C-9D6C-3782-B631-45AE7B728731}"/>
              </a:ext>
            </a:extLst>
          </p:cNvPr>
          <p:cNvSpPr>
            <a:spLocks noGrp="1"/>
          </p:cNvSpPr>
          <p:nvPr>
            <p:ph type="title"/>
          </p:nvPr>
        </p:nvSpPr>
        <p:spPr>
          <a:xfrm>
            <a:off x="314960" y="141605"/>
            <a:ext cx="11562080" cy="925195"/>
          </a:xfrm>
          <a:solidFill>
            <a:schemeClr val="accent6">
              <a:lumMod val="20000"/>
              <a:lumOff val="80000"/>
            </a:schemeClr>
          </a:solidFill>
        </p:spPr>
        <p:txBody>
          <a:bodyPr>
            <a:normAutofit fontScale="90000"/>
          </a:bodyPr>
          <a:lstStyle/>
          <a:p>
            <a:pPr algn="just"/>
            <a:r>
              <a:rPr lang="en-US" b="1" dirty="0">
                <a:solidFill>
                  <a:srgbClr val="FF0000"/>
                </a:solidFill>
              </a:rPr>
              <a:t>Copy the link from compiling and paste into program file and click on ok</a:t>
            </a:r>
          </a:p>
        </p:txBody>
      </p:sp>
      <p:pic>
        <p:nvPicPr>
          <p:cNvPr id="4" name="Picture 3">
            <a:extLst>
              <a:ext uri="{FF2B5EF4-FFF2-40B4-BE49-F238E27FC236}">
                <a16:creationId xmlns:a16="http://schemas.microsoft.com/office/drawing/2014/main" id="{514332DE-701D-9699-CF4C-BFE6F1BE5E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6080" y="1172527"/>
            <a:ext cx="4836160" cy="5683121"/>
          </a:xfrm>
          <a:prstGeom prst="rect">
            <a:avLst/>
          </a:prstGeom>
          <a:noFill/>
          <a:ln>
            <a:noFill/>
          </a:ln>
        </p:spPr>
      </p:pic>
      <p:pic>
        <p:nvPicPr>
          <p:cNvPr id="5" name="Picture 4">
            <a:extLst>
              <a:ext uri="{FF2B5EF4-FFF2-40B4-BE49-F238E27FC236}">
                <a16:creationId xmlns:a16="http://schemas.microsoft.com/office/drawing/2014/main" id="{40A0DB25-8F0B-44BE-FDC3-E5304A18E1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32120" y="1156628"/>
            <a:ext cx="5715000" cy="5559767"/>
          </a:xfrm>
          <a:prstGeom prst="rect">
            <a:avLst/>
          </a:prstGeom>
          <a:noFill/>
          <a:ln>
            <a:noFill/>
          </a:ln>
        </p:spPr>
      </p:pic>
    </p:spTree>
    <p:extLst>
      <p:ext uri="{BB962C8B-B14F-4D97-AF65-F5344CB8AC3E}">
        <p14:creationId xmlns:p14="http://schemas.microsoft.com/office/powerpoint/2010/main" val="354822028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ED2B2-65BC-94F5-9A31-AFC37B985987}"/>
              </a:ext>
            </a:extLst>
          </p:cNvPr>
          <p:cNvSpPr>
            <a:spLocks noGrp="1"/>
          </p:cNvSpPr>
          <p:nvPr>
            <p:ph type="title"/>
          </p:nvPr>
        </p:nvSpPr>
        <p:spPr>
          <a:xfrm>
            <a:off x="859110" y="598805"/>
            <a:ext cx="10987450" cy="407035"/>
          </a:xfrm>
        </p:spPr>
        <p:txBody>
          <a:bodyPr>
            <a:normAutofit fontScale="90000"/>
          </a:bodyPr>
          <a:lstStyle/>
          <a:p>
            <a:r>
              <a:rPr lang="en-US" b="1" dirty="0">
                <a:solidFill>
                  <a:srgbClr val="FF0000"/>
                </a:solidFill>
              </a:rPr>
              <a:t>Before displaying                              After displaying</a:t>
            </a:r>
          </a:p>
        </p:txBody>
      </p:sp>
      <p:pic>
        <p:nvPicPr>
          <p:cNvPr id="5" name="Content Placeholder 4">
            <a:extLst>
              <a:ext uri="{FF2B5EF4-FFF2-40B4-BE49-F238E27FC236}">
                <a16:creationId xmlns:a16="http://schemas.microsoft.com/office/drawing/2014/main" id="{EF48BDAD-13C3-7051-5929-F8189C780F78}"/>
              </a:ext>
            </a:extLst>
          </p:cNvPr>
          <p:cNvPicPr>
            <a:picLocks noGrp="1" noChangeAspect="1"/>
          </p:cNvPicPr>
          <p:nvPr>
            <p:ph idx="1"/>
          </p:nvPr>
        </p:nvPicPr>
        <p:blipFill>
          <a:blip r:embed="rId2"/>
          <a:stretch>
            <a:fillRect/>
          </a:stretch>
        </p:blipFill>
        <p:spPr>
          <a:xfrm>
            <a:off x="6075089" y="1332757"/>
            <a:ext cx="5952189" cy="5281403"/>
          </a:xfrm>
          <a:prstGeom prst="rect">
            <a:avLst/>
          </a:prstGeom>
        </p:spPr>
      </p:pic>
      <p:pic>
        <p:nvPicPr>
          <p:cNvPr id="4" name="Picture 3">
            <a:extLst>
              <a:ext uri="{FF2B5EF4-FFF2-40B4-BE49-F238E27FC236}">
                <a16:creationId xmlns:a16="http://schemas.microsoft.com/office/drawing/2014/main" id="{36E22A08-AA67-3924-BECE-3AB460E4F109}"/>
              </a:ext>
            </a:extLst>
          </p:cNvPr>
          <p:cNvPicPr>
            <a:picLocks noChangeAspect="1"/>
          </p:cNvPicPr>
          <p:nvPr/>
        </p:nvPicPr>
        <p:blipFill>
          <a:blip r:embed="rId3"/>
          <a:stretch>
            <a:fillRect/>
          </a:stretch>
        </p:blipFill>
        <p:spPr>
          <a:xfrm>
            <a:off x="469263" y="1290320"/>
            <a:ext cx="5236890" cy="5486400"/>
          </a:xfrm>
          <a:prstGeom prst="rect">
            <a:avLst/>
          </a:prstGeom>
        </p:spPr>
      </p:pic>
      <p:sp>
        <p:nvSpPr>
          <p:cNvPr id="6" name="TextBox 5">
            <a:extLst>
              <a:ext uri="{FF2B5EF4-FFF2-40B4-BE49-F238E27FC236}">
                <a16:creationId xmlns:a16="http://schemas.microsoft.com/office/drawing/2014/main" id="{0BB00C4E-5DB7-05D7-1D93-774D3BDB9454}"/>
              </a:ext>
            </a:extLst>
          </p:cNvPr>
          <p:cNvSpPr txBox="1"/>
          <p:nvPr/>
        </p:nvSpPr>
        <p:spPr>
          <a:xfrm>
            <a:off x="4612640" y="81280"/>
            <a:ext cx="3779520" cy="461665"/>
          </a:xfrm>
          <a:prstGeom prst="rect">
            <a:avLst/>
          </a:prstGeom>
          <a:solidFill>
            <a:schemeClr val="accent6">
              <a:lumMod val="20000"/>
              <a:lumOff val="80000"/>
            </a:schemeClr>
          </a:solidFill>
        </p:spPr>
        <p:txBody>
          <a:bodyPr wrap="square" rtlCol="0">
            <a:spAutoFit/>
          </a:bodyPr>
          <a:lstStyle/>
          <a:p>
            <a:r>
              <a:rPr lang="en-US" sz="2400" b="1" dirty="0"/>
              <a:t>Click on display button</a:t>
            </a:r>
          </a:p>
        </p:txBody>
      </p:sp>
    </p:spTree>
    <p:extLst>
      <p:ext uri="{BB962C8B-B14F-4D97-AF65-F5344CB8AC3E}">
        <p14:creationId xmlns:p14="http://schemas.microsoft.com/office/powerpoint/2010/main" val="35167899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6972-178B-F906-7A66-9553B5E27124}"/>
              </a:ext>
            </a:extLst>
          </p:cNvPr>
          <p:cNvSpPr>
            <a:spLocks noGrp="1"/>
          </p:cNvSpPr>
          <p:nvPr>
            <p:ph type="title"/>
          </p:nvPr>
        </p:nvSpPr>
        <p:spPr>
          <a:xfrm>
            <a:off x="538480" y="365125"/>
            <a:ext cx="11308080" cy="762635"/>
          </a:xfrm>
          <a:solidFill>
            <a:schemeClr val="accent4">
              <a:lumMod val="40000"/>
              <a:lumOff val="60000"/>
            </a:schemeClr>
          </a:solidFill>
        </p:spPr>
        <p:txBody>
          <a:bodyPr>
            <a:noAutofit/>
          </a:bodyPr>
          <a:lstStyle/>
          <a:p>
            <a:pPr algn="ctr"/>
            <a:r>
              <a:rPr lang="en-US" sz="5400" dirty="0">
                <a:effectLst/>
                <a:latin typeface="Times New Roman" panose="02020603050405020304" pitchFamily="18" charset="0"/>
                <a:ea typeface="Times New Roman" panose="02020603050405020304" pitchFamily="18" charset="0"/>
                <a:cs typeface="Times New Roman" panose="02020603050405020304" pitchFamily="18" charset="0"/>
              </a:rPr>
              <a:t>Traffic light</a:t>
            </a:r>
            <a:endParaRPr lang="en-US" sz="5400" b="1" dirty="0"/>
          </a:p>
        </p:txBody>
      </p:sp>
      <p:sp>
        <p:nvSpPr>
          <p:cNvPr id="3" name="Content Placeholder 2">
            <a:extLst>
              <a:ext uri="{FF2B5EF4-FFF2-40B4-BE49-F238E27FC236}">
                <a16:creationId xmlns:a16="http://schemas.microsoft.com/office/drawing/2014/main" id="{08FFE510-B8BF-4557-F200-DBCE118E0F2C}"/>
              </a:ext>
            </a:extLst>
          </p:cNvPr>
          <p:cNvSpPr>
            <a:spLocks noGrp="1"/>
          </p:cNvSpPr>
          <p:nvPr>
            <p:ph idx="1"/>
          </p:nvPr>
        </p:nvSpPr>
        <p:spPr>
          <a:xfrm>
            <a:off x="538480" y="1270001"/>
            <a:ext cx="11308080" cy="3556000"/>
          </a:xfrm>
          <a:ln>
            <a:solidFill>
              <a:schemeClr val="accent1"/>
            </a:solidFill>
          </a:ln>
        </p:spPr>
        <p:txBody>
          <a:bodyPr>
            <a:normAutofit/>
          </a:bodyPr>
          <a:lstStyle/>
          <a:p>
            <a:pPr marL="0" indent="0" algn="just">
              <a:buNone/>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With traffic light, we do the same activity only the change of number of LED (RED, YELLOW and GREEN) and codes. You insert the components in part picker, then select one by one to include into schematic capturing and connect them, go to Arduino uno to code and compile, copy the link and paste into program file in Arduino uno editor and click on display to get the result. </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04708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7C332B-8350-32B5-282A-332EEA1934F7}"/>
              </a:ext>
            </a:extLst>
          </p:cNvPr>
          <p:cNvPicPr>
            <a:picLocks noChangeAspect="1"/>
          </p:cNvPicPr>
          <p:nvPr/>
        </p:nvPicPr>
        <p:blipFill>
          <a:blip r:embed="rId2"/>
          <a:stretch>
            <a:fillRect/>
          </a:stretch>
        </p:blipFill>
        <p:spPr>
          <a:xfrm>
            <a:off x="304662" y="1198880"/>
            <a:ext cx="5557658" cy="5659120"/>
          </a:xfrm>
          <a:prstGeom prst="rect">
            <a:avLst/>
          </a:prstGeom>
        </p:spPr>
      </p:pic>
      <p:sp>
        <p:nvSpPr>
          <p:cNvPr id="5" name="TextBox 4">
            <a:extLst>
              <a:ext uri="{FF2B5EF4-FFF2-40B4-BE49-F238E27FC236}">
                <a16:creationId xmlns:a16="http://schemas.microsoft.com/office/drawing/2014/main" id="{3CD9C74F-03F2-F9B4-6D3A-8FD27CF28DC7}"/>
              </a:ext>
            </a:extLst>
          </p:cNvPr>
          <p:cNvSpPr txBox="1"/>
          <p:nvPr/>
        </p:nvSpPr>
        <p:spPr>
          <a:xfrm>
            <a:off x="487680" y="172720"/>
            <a:ext cx="5201920" cy="923330"/>
          </a:xfrm>
          <a:prstGeom prst="rect">
            <a:avLst/>
          </a:prstGeom>
          <a:noFill/>
          <a:ln>
            <a:solidFill>
              <a:schemeClr val="accent1"/>
            </a:solidFill>
          </a:ln>
        </p:spPr>
        <p:txBody>
          <a:bodyPr wrap="square" rtlCol="0">
            <a:spAutoFit/>
          </a:bodyPr>
          <a:lstStyle/>
          <a:p>
            <a:r>
              <a:rPr lang="en-US" dirty="0">
                <a:solidFill>
                  <a:srgbClr val="FF0000"/>
                </a:solidFill>
              </a:rPr>
              <a:t>Name of Components in the part picker and  viewing of components in schematic capturing area (Arduino uno, LED[RED,YELLOW and  GREEN],ground) </a:t>
            </a:r>
          </a:p>
        </p:txBody>
      </p:sp>
      <p:pic>
        <p:nvPicPr>
          <p:cNvPr id="6" name="Picture 5">
            <a:extLst>
              <a:ext uri="{FF2B5EF4-FFF2-40B4-BE49-F238E27FC236}">
                <a16:creationId xmlns:a16="http://schemas.microsoft.com/office/drawing/2014/main" id="{4759CCB9-9CCE-FA9B-E944-CCD65F651C58}"/>
              </a:ext>
            </a:extLst>
          </p:cNvPr>
          <p:cNvPicPr>
            <a:picLocks noChangeAspect="1"/>
          </p:cNvPicPr>
          <p:nvPr/>
        </p:nvPicPr>
        <p:blipFill>
          <a:blip r:embed="rId3"/>
          <a:stretch>
            <a:fillRect/>
          </a:stretch>
        </p:blipFill>
        <p:spPr>
          <a:xfrm>
            <a:off x="6096000" y="944880"/>
            <a:ext cx="5679440" cy="5804850"/>
          </a:xfrm>
          <a:prstGeom prst="rect">
            <a:avLst/>
          </a:prstGeom>
        </p:spPr>
      </p:pic>
      <p:sp>
        <p:nvSpPr>
          <p:cNvPr id="7" name="TextBox 6">
            <a:extLst>
              <a:ext uri="{FF2B5EF4-FFF2-40B4-BE49-F238E27FC236}">
                <a16:creationId xmlns:a16="http://schemas.microsoft.com/office/drawing/2014/main" id="{38E3C8C7-7C9E-A5AF-7380-2A122CD0F5AE}"/>
              </a:ext>
            </a:extLst>
          </p:cNvPr>
          <p:cNvSpPr txBox="1"/>
          <p:nvPr/>
        </p:nvSpPr>
        <p:spPr>
          <a:xfrm>
            <a:off x="6573520" y="172720"/>
            <a:ext cx="5130800" cy="769441"/>
          </a:xfrm>
          <a:prstGeom prst="rect">
            <a:avLst/>
          </a:prstGeom>
          <a:noFill/>
          <a:ln>
            <a:solidFill>
              <a:schemeClr val="accent1"/>
            </a:solidFill>
          </a:ln>
        </p:spPr>
        <p:txBody>
          <a:bodyPr wrap="square" rtlCol="0">
            <a:spAutoFit/>
          </a:bodyPr>
          <a:lstStyle/>
          <a:p>
            <a:r>
              <a:rPr lang="en-US" sz="4400" dirty="0" err="1">
                <a:solidFill>
                  <a:srgbClr val="FF0000"/>
                </a:solidFill>
              </a:rPr>
              <a:t>Adruino</a:t>
            </a:r>
            <a:r>
              <a:rPr lang="en-US" sz="4400" dirty="0">
                <a:solidFill>
                  <a:srgbClr val="FF0000"/>
                </a:solidFill>
              </a:rPr>
              <a:t> code</a:t>
            </a:r>
          </a:p>
        </p:txBody>
      </p:sp>
    </p:spTree>
    <p:extLst>
      <p:ext uri="{BB962C8B-B14F-4D97-AF65-F5344CB8AC3E}">
        <p14:creationId xmlns:p14="http://schemas.microsoft.com/office/powerpoint/2010/main" val="709151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0C4C82-75DC-E010-1707-D74BF6C96D9E}"/>
              </a:ext>
            </a:extLst>
          </p:cNvPr>
          <p:cNvSpPr>
            <a:spLocks noGrp="1"/>
          </p:cNvSpPr>
          <p:nvPr>
            <p:ph idx="1"/>
          </p:nvPr>
        </p:nvSpPr>
        <p:spPr>
          <a:xfrm>
            <a:off x="289560" y="1219199"/>
            <a:ext cx="11689080" cy="5364479"/>
          </a:xfrm>
        </p:spPr>
        <p:txBody>
          <a:bodyPr/>
          <a:lstStyle/>
          <a:p>
            <a:pPr marL="0" marR="0" indent="0" algn="just">
              <a:lnSpc>
                <a:spcPct val="115000"/>
              </a:lnSpc>
              <a:spcBef>
                <a:spcPts val="0"/>
              </a:spcBef>
              <a:spcAft>
                <a:spcPts val="800"/>
              </a:spcAft>
              <a:buNone/>
            </a:pP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An embedded system which gives the required output in a specified time or which strictly follows the time deadlines for completion of a task is known as a </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Real time system</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 i.e. a Real Time system, in addition to functional correctness/accuracy, also satisfies the time constraints/limits.</a:t>
            </a:r>
          </a:p>
          <a:p>
            <a:pPr marL="0" indent="0">
              <a:buNone/>
            </a:pPr>
            <a:endParaRPr lang="en-US" dirty="0"/>
          </a:p>
        </p:txBody>
      </p:sp>
      <p:sp>
        <p:nvSpPr>
          <p:cNvPr id="2" name="TextBox 1">
            <a:extLst>
              <a:ext uri="{FF2B5EF4-FFF2-40B4-BE49-F238E27FC236}">
                <a16:creationId xmlns:a16="http://schemas.microsoft.com/office/drawing/2014/main" id="{40111D84-F871-D4D2-0453-20BE4B826AFC}"/>
              </a:ext>
            </a:extLst>
          </p:cNvPr>
          <p:cNvSpPr txBox="1"/>
          <p:nvPr/>
        </p:nvSpPr>
        <p:spPr>
          <a:xfrm>
            <a:off x="352425" y="85725"/>
            <a:ext cx="11515725" cy="769441"/>
          </a:xfrm>
          <a:prstGeom prst="rect">
            <a:avLst/>
          </a:prstGeom>
          <a:gradFill>
            <a:gsLst>
              <a:gs pos="0">
                <a:schemeClr val="accent4">
                  <a:lumMod val="5000"/>
                  <a:lumOff val="95000"/>
                </a:schemeClr>
              </a:gs>
              <a:gs pos="74000">
                <a:schemeClr val="accent4">
                  <a:lumMod val="45000"/>
                  <a:lumOff val="55000"/>
                </a:schemeClr>
              </a:gs>
              <a:gs pos="83000">
                <a:schemeClr val="accent4">
                  <a:lumMod val="45000"/>
                  <a:lumOff val="55000"/>
                </a:schemeClr>
              </a:gs>
              <a:gs pos="97000">
                <a:srgbClr val="00B050"/>
              </a:gs>
            </a:gsLst>
            <a:lin ang="5400000" scaled="1"/>
          </a:gradFill>
          <a:ln>
            <a:solidFill>
              <a:srgbClr val="FF0000"/>
            </a:solidFill>
          </a:ln>
        </p:spPr>
        <p:txBody>
          <a:bodyPr wrap="square" rtlCol="0">
            <a:spAutoFit/>
          </a:bodyPr>
          <a:lstStyle/>
          <a:p>
            <a:pPr algn="ct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2. Real time embedded systems:</a:t>
            </a:r>
            <a:endParaRPr lang="en-US" sz="4400" dirty="0"/>
          </a:p>
        </p:txBody>
      </p:sp>
    </p:spTree>
    <p:extLst>
      <p:ext uri="{BB962C8B-B14F-4D97-AF65-F5344CB8AC3E}">
        <p14:creationId xmlns:p14="http://schemas.microsoft.com/office/powerpoint/2010/main" val="9957344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2BEAD-F245-1CCC-2584-EE3EA45FEDE8}"/>
              </a:ext>
            </a:extLst>
          </p:cNvPr>
          <p:cNvSpPr>
            <a:spLocks noGrp="1"/>
          </p:cNvSpPr>
          <p:nvPr>
            <p:ph type="title"/>
          </p:nvPr>
        </p:nvSpPr>
        <p:spPr>
          <a:xfrm>
            <a:off x="591820" y="212725"/>
            <a:ext cx="11008360" cy="732155"/>
          </a:xfrm>
          <a:solidFill>
            <a:schemeClr val="accent4">
              <a:lumMod val="40000"/>
              <a:lumOff val="60000"/>
            </a:schemeClr>
          </a:solidFill>
        </p:spPr>
        <p:txBody>
          <a:bodyPr/>
          <a:lstStyle/>
          <a:p>
            <a:pPr algn="ctr"/>
            <a:r>
              <a:rPr lang="en-US" b="1" dirty="0" err="1"/>
              <a:t>Adruino</a:t>
            </a:r>
            <a:r>
              <a:rPr lang="en-US" b="1" dirty="0"/>
              <a:t> uno code for traffic light</a:t>
            </a:r>
          </a:p>
        </p:txBody>
      </p:sp>
      <p:sp>
        <p:nvSpPr>
          <p:cNvPr id="3" name="Content Placeholder 2">
            <a:extLst>
              <a:ext uri="{FF2B5EF4-FFF2-40B4-BE49-F238E27FC236}">
                <a16:creationId xmlns:a16="http://schemas.microsoft.com/office/drawing/2014/main" id="{7BFC744B-38BD-E3A0-6F0B-C35E34991772}"/>
              </a:ext>
            </a:extLst>
          </p:cNvPr>
          <p:cNvSpPr>
            <a:spLocks noGrp="1"/>
          </p:cNvSpPr>
          <p:nvPr>
            <p:ph idx="1"/>
          </p:nvPr>
        </p:nvSpPr>
        <p:spPr>
          <a:xfrm>
            <a:off x="497840" y="1076960"/>
            <a:ext cx="3860800" cy="5100003"/>
          </a:xfrm>
        </p:spPr>
        <p:txBody>
          <a:bodyPr>
            <a:normAutofit lnSpcReduction="10000"/>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Traffic Light Pins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Delay durations in milliseconds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 // 2 seconds for 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 // 2 seconds for yellow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const int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1000; // 2 seconds for green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void setup()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pinMode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OUTPUT);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CA116FAC-5413-CEA6-B6F6-3F110EE49EFD}"/>
              </a:ext>
            </a:extLst>
          </p:cNvPr>
          <p:cNvSpPr txBox="1"/>
          <p:nvPr/>
        </p:nvSpPr>
        <p:spPr>
          <a:xfrm>
            <a:off x="6096000" y="1076960"/>
            <a:ext cx="5892800" cy="4819524"/>
          </a:xfrm>
          <a:prstGeom prst="rect">
            <a:avLst/>
          </a:prstGeom>
          <a:noFill/>
        </p:spPr>
        <p:txBody>
          <a:bodyPr wrap="square" rtlCol="0">
            <a:sp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void loop()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Red light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delay(</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redPin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Yellow light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delay(</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yellowPin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 Green light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delay(</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greenDuration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digitalWrite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greenPin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044771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B8E2EC-F097-BFBA-646E-E1364D8FD7D3}"/>
              </a:ext>
            </a:extLst>
          </p:cNvPr>
          <p:cNvPicPr>
            <a:picLocks noChangeAspect="1"/>
          </p:cNvPicPr>
          <p:nvPr/>
        </p:nvPicPr>
        <p:blipFill>
          <a:blip r:embed="rId2"/>
          <a:stretch>
            <a:fillRect/>
          </a:stretch>
        </p:blipFill>
        <p:spPr>
          <a:xfrm>
            <a:off x="430651" y="1011789"/>
            <a:ext cx="5258949" cy="5793225"/>
          </a:xfrm>
          <a:prstGeom prst="rect">
            <a:avLst/>
          </a:prstGeom>
        </p:spPr>
      </p:pic>
      <p:pic>
        <p:nvPicPr>
          <p:cNvPr id="5" name="Picture 4">
            <a:extLst>
              <a:ext uri="{FF2B5EF4-FFF2-40B4-BE49-F238E27FC236}">
                <a16:creationId xmlns:a16="http://schemas.microsoft.com/office/drawing/2014/main" id="{599E534C-3B8A-E99F-EFE6-2E498B2DCC31}"/>
              </a:ext>
            </a:extLst>
          </p:cNvPr>
          <p:cNvPicPr>
            <a:picLocks noChangeAspect="1"/>
          </p:cNvPicPr>
          <p:nvPr/>
        </p:nvPicPr>
        <p:blipFill>
          <a:blip r:embed="rId3"/>
          <a:stretch>
            <a:fillRect/>
          </a:stretch>
        </p:blipFill>
        <p:spPr>
          <a:xfrm>
            <a:off x="5881370" y="1011788"/>
            <a:ext cx="5782310" cy="5701819"/>
          </a:xfrm>
          <a:prstGeom prst="rect">
            <a:avLst/>
          </a:prstGeom>
        </p:spPr>
      </p:pic>
      <p:sp>
        <p:nvSpPr>
          <p:cNvPr id="6" name="TextBox 5">
            <a:extLst>
              <a:ext uri="{FF2B5EF4-FFF2-40B4-BE49-F238E27FC236}">
                <a16:creationId xmlns:a16="http://schemas.microsoft.com/office/drawing/2014/main" id="{F058EEEB-39D7-40AC-F96B-36C5770DFD69}"/>
              </a:ext>
            </a:extLst>
          </p:cNvPr>
          <p:cNvSpPr txBox="1"/>
          <p:nvPr/>
        </p:nvSpPr>
        <p:spPr>
          <a:xfrm>
            <a:off x="304800" y="142240"/>
            <a:ext cx="11490960" cy="830997"/>
          </a:xfrm>
          <a:prstGeom prst="rect">
            <a:avLst/>
          </a:prstGeom>
          <a:solidFill>
            <a:schemeClr val="accent4">
              <a:lumMod val="40000"/>
              <a:lumOff val="60000"/>
            </a:schemeClr>
          </a:solid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Output after coding, copying link, paste and closed into program file of proteus and clicking on display button </a:t>
            </a:r>
          </a:p>
        </p:txBody>
      </p:sp>
    </p:spTree>
    <p:extLst>
      <p:ext uri="{BB962C8B-B14F-4D97-AF65-F5344CB8AC3E}">
        <p14:creationId xmlns:p14="http://schemas.microsoft.com/office/powerpoint/2010/main" val="1353793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E405-7084-1FB1-6F3C-5B0DB37A741C}"/>
              </a:ext>
            </a:extLst>
          </p:cNvPr>
          <p:cNvSpPr>
            <a:spLocks noGrp="1"/>
          </p:cNvSpPr>
          <p:nvPr>
            <p:ph type="title"/>
          </p:nvPr>
        </p:nvSpPr>
        <p:spPr>
          <a:solidFill>
            <a:schemeClr val="accent4">
              <a:lumMod val="40000"/>
              <a:lumOff val="60000"/>
            </a:schemeClr>
          </a:solidFill>
        </p:spPr>
        <p:txBody>
          <a:bodyPr>
            <a:normAutofit fontScale="90000"/>
          </a:bodyPr>
          <a:lstStyle/>
          <a:p>
            <a:pPr marL="0" marR="0">
              <a:lnSpc>
                <a:spcPct val="107000"/>
              </a:lnSpc>
              <a:spcBef>
                <a:spcPts val="0"/>
              </a:spcBef>
              <a:spcAft>
                <a:spcPts val="0"/>
              </a:spcAft>
            </a:pP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Notice: if the proteus has not Arduino library, do the following steps:</a:t>
            </a:r>
            <a:endParaRPr lang="en-US" dirty="0"/>
          </a:p>
        </p:txBody>
      </p:sp>
      <p:sp>
        <p:nvSpPr>
          <p:cNvPr id="3" name="Content Placeholder 2">
            <a:extLst>
              <a:ext uri="{FF2B5EF4-FFF2-40B4-BE49-F238E27FC236}">
                <a16:creationId xmlns:a16="http://schemas.microsoft.com/office/drawing/2014/main" id="{D5F4BF5D-3197-430C-3E76-5B32190C3AA0}"/>
              </a:ext>
            </a:extLst>
          </p:cNvPr>
          <p:cNvSpPr>
            <a:spLocks noGrp="1"/>
          </p:cNvSpPr>
          <p:nvPr>
            <p:ph idx="1"/>
          </p:nvPr>
        </p:nvSpPr>
        <p:spPr>
          <a:xfrm>
            <a:off x="426720" y="1825625"/>
            <a:ext cx="10927080" cy="4351338"/>
          </a:xfrm>
          <a:ln>
            <a:solidFill>
              <a:schemeClr val="accent1"/>
            </a:solidFill>
          </a:ln>
        </p:spPr>
        <p:txBody>
          <a:bodyPr/>
          <a:lstStyle/>
          <a:p>
            <a:pPr marL="457200" marR="0" lvl="2" indent="-346075">
              <a:spcBef>
                <a:spcPts val="0"/>
              </a:spcBef>
              <a:spcAft>
                <a:spcPts val="0"/>
              </a:spcAft>
              <a:buFont typeface="+mj-lt"/>
              <a:buAutoNum type="alphaLcPeriod"/>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Download the Arduino uno library from this link: </a:t>
            </a:r>
            <a:r>
              <a:rPr lang="en-ZA" sz="28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Arduino </a:t>
            </a:r>
            <a:r>
              <a:rPr lang="en-ZA" sz="2800" b="1" u="sng" dirty="0" err="1">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Library.rar</a:t>
            </a:r>
            <a:r>
              <a:rPr lang="en-ZA" sz="28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 - Google Drive</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2" indent="-346075">
              <a:spcBef>
                <a:spcPts val="0"/>
              </a:spcBef>
              <a:spcAft>
                <a:spcPts val="0"/>
              </a:spcAft>
              <a:buFont typeface="+mj-lt"/>
              <a:buAutoNum type="alphaLcPeriod"/>
            </a:pP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Extract Arduino file and open and copy two files are founding in extracted file (</a:t>
            </a:r>
            <a:r>
              <a:rPr lang="en-ZA" sz="2800" b="1" dirty="0" err="1">
                <a:effectLst/>
                <a:latin typeface="Times New Roman" panose="02020603050405020304" pitchFamily="18" charset="0"/>
                <a:ea typeface="Times New Roman" panose="02020603050405020304" pitchFamily="18" charset="0"/>
                <a:cs typeface="Times New Roman" panose="02020603050405020304" pitchFamily="18" charset="0"/>
              </a:rPr>
              <a:t>rar</a:t>
            </a:r>
            <a:r>
              <a:rPr lang="en-ZA" sz="2800" b="1"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2" indent="-346075">
              <a:spcBef>
                <a:spcPts val="0"/>
              </a:spcBef>
              <a:spcAft>
                <a:spcPts val="1200"/>
              </a:spcAft>
              <a:buFont typeface="+mj-lt"/>
              <a:buAutoNum type="alphaLcPeriod"/>
            </a:pPr>
            <a:r>
              <a:rPr lang="en-ZA" sz="2800" b="1" dirty="0">
                <a:effectLst/>
                <a:latin typeface="Times New Roman" panose="02020603050405020304" pitchFamily="18" charset="0"/>
                <a:ea typeface="Calibri" panose="020F0502020204030204" pitchFamily="34" charset="0"/>
                <a:cs typeface="Times New Roman" panose="02020603050405020304" pitchFamily="18" charset="0"/>
              </a:rPr>
              <a:t>Go to local disk C, open it =&gt;go to program file(x86)=&gt; </a:t>
            </a:r>
            <a:r>
              <a:rPr lang="en-ZA" sz="2800" b="1" dirty="0" err="1">
                <a:effectLst/>
                <a:latin typeface="Times New Roman" panose="02020603050405020304" pitchFamily="18" charset="0"/>
                <a:ea typeface="Calibri" panose="020F0502020204030204" pitchFamily="34" charset="0"/>
                <a:cs typeface="Times New Roman" panose="02020603050405020304" pitchFamily="18" charset="0"/>
              </a:rPr>
              <a:t>labcenter</a:t>
            </a:r>
            <a:r>
              <a:rPr lang="en-ZA" sz="2800" b="1" dirty="0">
                <a:effectLst/>
                <a:latin typeface="Times New Roman" panose="02020603050405020304" pitchFamily="18" charset="0"/>
                <a:ea typeface="Calibri" panose="020F0502020204030204" pitchFamily="34" charset="0"/>
                <a:cs typeface="Times New Roman" panose="02020603050405020304" pitchFamily="18" charset="0"/>
              </a:rPr>
              <a:t> electronics=&gt;proteus 8 professional=&gt;library =.paste the copied files from Arduino library=&gt;close</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9785321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FDC3-8A62-E191-F27C-B180594E7694}"/>
              </a:ext>
            </a:extLst>
          </p:cNvPr>
          <p:cNvSpPr>
            <a:spLocks noGrp="1"/>
          </p:cNvSpPr>
          <p:nvPr>
            <p:ph type="title"/>
          </p:nvPr>
        </p:nvSpPr>
        <p:spPr>
          <a:xfrm>
            <a:off x="706120" y="2671445"/>
            <a:ext cx="10515600" cy="1325563"/>
          </a:xfrm>
        </p:spPr>
        <p:txBody>
          <a:bodyPr/>
          <a:lstStyle/>
          <a:p>
            <a:r>
              <a:rPr lang="en-US" dirty="0"/>
              <a:t>Practice-design /simulation application by using PROTEUS</a:t>
            </a:r>
          </a:p>
        </p:txBody>
      </p:sp>
    </p:spTree>
    <p:extLst>
      <p:ext uri="{BB962C8B-B14F-4D97-AF65-F5344CB8AC3E}">
        <p14:creationId xmlns:p14="http://schemas.microsoft.com/office/powerpoint/2010/main" val="28160303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A8E9-4DB4-E0FB-37BF-DC09C8A0026B}"/>
              </a:ext>
            </a:extLst>
          </p:cNvPr>
          <p:cNvSpPr>
            <a:spLocks noGrp="1"/>
          </p:cNvSpPr>
          <p:nvPr>
            <p:ph type="title"/>
          </p:nvPr>
        </p:nvSpPr>
        <p:spPr>
          <a:xfrm>
            <a:off x="838200" y="365125"/>
            <a:ext cx="10515600" cy="854075"/>
          </a:xfrm>
        </p:spPr>
        <p:txBody>
          <a:bodyPr>
            <a:normAutofit fontScale="90000"/>
          </a:bodyPr>
          <a:lstStyle/>
          <a:p>
            <a:r>
              <a:rPr lang="en-US" dirty="0"/>
              <a:t>1.</a:t>
            </a:r>
            <a:r>
              <a:rPr lang="en-US" b="1" i="0" dirty="0">
                <a:solidFill>
                  <a:srgbClr val="1A1A1A"/>
                </a:solidFill>
                <a:effectLst/>
                <a:latin typeface="Poppins" panose="020B0502040204020203" pitchFamily="2" charset="0"/>
              </a:rPr>
              <a:t> First Electronics Project in Proteus ISIS</a:t>
            </a:r>
            <a:endParaRPr lang="en-US" dirty="0"/>
          </a:p>
        </p:txBody>
      </p:sp>
      <p:pic>
        <p:nvPicPr>
          <p:cNvPr id="4" name="Picture 3">
            <a:extLst>
              <a:ext uri="{FF2B5EF4-FFF2-40B4-BE49-F238E27FC236}">
                <a16:creationId xmlns:a16="http://schemas.microsoft.com/office/drawing/2014/main" id="{B82C58DF-8CA6-CD28-2D5D-AE2063FA9742}"/>
              </a:ext>
            </a:extLst>
          </p:cNvPr>
          <p:cNvPicPr>
            <a:picLocks noChangeAspect="1"/>
          </p:cNvPicPr>
          <p:nvPr/>
        </p:nvPicPr>
        <p:blipFill>
          <a:blip r:embed="rId2"/>
          <a:stretch>
            <a:fillRect/>
          </a:stretch>
        </p:blipFill>
        <p:spPr>
          <a:xfrm>
            <a:off x="706120" y="1540827"/>
            <a:ext cx="10114280" cy="5013037"/>
          </a:xfrm>
          <a:prstGeom prst="rect">
            <a:avLst/>
          </a:prstGeom>
        </p:spPr>
      </p:pic>
    </p:spTree>
    <p:extLst>
      <p:ext uri="{BB962C8B-B14F-4D97-AF65-F5344CB8AC3E}">
        <p14:creationId xmlns:p14="http://schemas.microsoft.com/office/powerpoint/2010/main" val="42608365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62FA-31A5-364E-8FBA-4D0BB12BEA02}"/>
              </a:ext>
            </a:extLst>
          </p:cNvPr>
          <p:cNvSpPr>
            <a:spLocks noGrp="1"/>
          </p:cNvSpPr>
          <p:nvPr>
            <p:ph type="title"/>
          </p:nvPr>
        </p:nvSpPr>
        <p:spPr>
          <a:solidFill>
            <a:schemeClr val="accent4">
              <a:lumMod val="40000"/>
              <a:lumOff val="60000"/>
            </a:schemeClr>
          </a:solidFill>
        </p:spPr>
        <p:txBody>
          <a:bodyPr/>
          <a:lstStyle/>
          <a:p>
            <a:r>
              <a:rPr lang="en-US" dirty="0"/>
              <a:t>2.</a:t>
            </a:r>
            <a:r>
              <a:rPr lang="en-US" b="0" i="0" dirty="0">
                <a:solidFill>
                  <a:srgbClr val="313131"/>
                </a:solidFill>
                <a:effectLst/>
                <a:latin typeface="Verdana" panose="020B0604030504040204" pitchFamily="34" charset="0"/>
              </a:rPr>
              <a:t> </a:t>
            </a:r>
            <a:r>
              <a:rPr lang="en-US" dirty="0">
                <a:solidFill>
                  <a:srgbClr val="313131"/>
                </a:solidFill>
                <a:latin typeface="Verdana" panose="020B0604030504040204" pitchFamily="34" charset="0"/>
              </a:rPr>
              <a:t>D</a:t>
            </a:r>
            <a:r>
              <a:rPr lang="en-US" b="0" i="0" dirty="0">
                <a:solidFill>
                  <a:srgbClr val="313131"/>
                </a:solidFill>
                <a:effectLst/>
                <a:latin typeface="Verdana" panose="020B0604030504040204" pitchFamily="34" charset="0"/>
              </a:rPr>
              <a:t>esigning of 38 kHz frequency generator by using 555 timer IC</a:t>
            </a:r>
            <a:r>
              <a:rPr lang="en-US" dirty="0"/>
              <a:t> </a:t>
            </a:r>
          </a:p>
        </p:txBody>
      </p:sp>
      <p:pic>
        <p:nvPicPr>
          <p:cNvPr id="5" name="Picture 4">
            <a:extLst>
              <a:ext uri="{FF2B5EF4-FFF2-40B4-BE49-F238E27FC236}">
                <a16:creationId xmlns:a16="http://schemas.microsoft.com/office/drawing/2014/main" id="{037EB3E9-5314-C352-CE27-C2DCC7878219}"/>
              </a:ext>
            </a:extLst>
          </p:cNvPr>
          <p:cNvPicPr>
            <a:picLocks noChangeAspect="1"/>
          </p:cNvPicPr>
          <p:nvPr/>
        </p:nvPicPr>
        <p:blipFill>
          <a:blip r:embed="rId2"/>
          <a:stretch>
            <a:fillRect/>
          </a:stretch>
        </p:blipFill>
        <p:spPr>
          <a:xfrm>
            <a:off x="1708552" y="1825625"/>
            <a:ext cx="8420968" cy="4865164"/>
          </a:xfrm>
          <a:prstGeom prst="rect">
            <a:avLst/>
          </a:prstGeom>
        </p:spPr>
      </p:pic>
    </p:spTree>
    <p:extLst>
      <p:ext uri="{BB962C8B-B14F-4D97-AF65-F5344CB8AC3E}">
        <p14:creationId xmlns:p14="http://schemas.microsoft.com/office/powerpoint/2010/main" val="343540379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DF4E-F7FE-54C4-D924-D4718F42B73D}"/>
              </a:ext>
            </a:extLst>
          </p:cNvPr>
          <p:cNvSpPr>
            <a:spLocks noGrp="1"/>
          </p:cNvSpPr>
          <p:nvPr>
            <p:ph type="title"/>
          </p:nvPr>
        </p:nvSpPr>
        <p:spPr>
          <a:solidFill>
            <a:schemeClr val="accent4">
              <a:lumMod val="40000"/>
              <a:lumOff val="60000"/>
            </a:schemeClr>
          </a:solidFill>
        </p:spPr>
        <p:txBody>
          <a:bodyPr>
            <a:normAutofit/>
          </a:bodyPr>
          <a:lstStyle/>
          <a:p>
            <a:r>
              <a:rPr lang="en-US" dirty="0"/>
              <a:t>3.</a:t>
            </a:r>
            <a:r>
              <a:rPr lang="en-US" b="0" i="0" dirty="0">
                <a:solidFill>
                  <a:srgbClr val="111111"/>
                </a:solidFill>
                <a:effectLst/>
                <a:latin typeface="Roboto" panose="02000000000000000000" pitchFamily="2" charset="0"/>
              </a:rPr>
              <a:t> Proteus circuit model for the regulated power supply system </a:t>
            </a:r>
            <a:endParaRPr lang="en-US" dirty="0"/>
          </a:p>
        </p:txBody>
      </p:sp>
      <p:pic>
        <p:nvPicPr>
          <p:cNvPr id="7" name="Content Placeholder 6">
            <a:extLst>
              <a:ext uri="{FF2B5EF4-FFF2-40B4-BE49-F238E27FC236}">
                <a16:creationId xmlns:a16="http://schemas.microsoft.com/office/drawing/2014/main" id="{DDA20991-1915-A599-FC1B-0B6595D16CFD}"/>
              </a:ext>
            </a:extLst>
          </p:cNvPr>
          <p:cNvPicPr>
            <a:picLocks noGrp="1" noChangeAspect="1"/>
          </p:cNvPicPr>
          <p:nvPr>
            <p:ph idx="1"/>
          </p:nvPr>
        </p:nvPicPr>
        <p:blipFill>
          <a:blip r:embed="rId2"/>
          <a:stretch>
            <a:fillRect/>
          </a:stretch>
        </p:blipFill>
        <p:spPr>
          <a:xfrm>
            <a:off x="172721" y="1605121"/>
            <a:ext cx="11619044" cy="4990043"/>
          </a:xfrm>
          <a:prstGeom prst="rect">
            <a:avLst/>
          </a:prstGeom>
        </p:spPr>
      </p:pic>
    </p:spTree>
    <p:extLst>
      <p:ext uri="{BB962C8B-B14F-4D97-AF65-F5344CB8AC3E}">
        <p14:creationId xmlns:p14="http://schemas.microsoft.com/office/powerpoint/2010/main" val="31476446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2D45-B312-956C-9ECB-447AB2C783E8}"/>
              </a:ext>
            </a:extLst>
          </p:cNvPr>
          <p:cNvSpPr>
            <a:spLocks noGrp="1"/>
          </p:cNvSpPr>
          <p:nvPr>
            <p:ph type="title"/>
          </p:nvPr>
        </p:nvSpPr>
        <p:spPr>
          <a:xfrm>
            <a:off x="467360" y="121921"/>
            <a:ext cx="11460480" cy="1016000"/>
          </a:xfrm>
          <a:solidFill>
            <a:schemeClr val="accent4">
              <a:lumMod val="40000"/>
              <a:lumOff val="60000"/>
            </a:schemeClr>
          </a:solidFill>
        </p:spPr>
        <p:txBody>
          <a:bodyPr>
            <a:normAutofit fontScale="90000"/>
          </a:bodyPr>
          <a:lstStyle/>
          <a:p>
            <a:r>
              <a:rPr lang="en-US" b="0" i="0" dirty="0">
                <a:solidFill>
                  <a:srgbClr val="0A2351"/>
                </a:solidFill>
                <a:effectLst/>
                <a:latin typeface="-apple-system"/>
              </a:rPr>
              <a:t>Simulate the IR (Infrared) Sensor with Arduino in Proteus</a:t>
            </a:r>
            <a:endParaRPr lang="en-US" dirty="0"/>
          </a:p>
        </p:txBody>
      </p:sp>
      <p:pic>
        <p:nvPicPr>
          <p:cNvPr id="4" name="Content Placeholder 3">
            <a:extLst>
              <a:ext uri="{FF2B5EF4-FFF2-40B4-BE49-F238E27FC236}">
                <a16:creationId xmlns:a16="http://schemas.microsoft.com/office/drawing/2014/main" id="{23D5B396-534B-6E1B-FABB-17126DEC5C00}"/>
              </a:ext>
            </a:extLst>
          </p:cNvPr>
          <p:cNvPicPr>
            <a:picLocks noGrp="1" noChangeAspect="1"/>
          </p:cNvPicPr>
          <p:nvPr>
            <p:ph idx="1"/>
          </p:nvPr>
        </p:nvPicPr>
        <p:blipFill>
          <a:blip r:embed="rId2"/>
          <a:stretch>
            <a:fillRect/>
          </a:stretch>
        </p:blipFill>
        <p:spPr>
          <a:xfrm>
            <a:off x="3412537" y="1253330"/>
            <a:ext cx="6005783" cy="5268231"/>
          </a:xfrm>
          <a:prstGeom prst="rect">
            <a:avLst/>
          </a:prstGeom>
        </p:spPr>
      </p:pic>
    </p:spTree>
    <p:extLst>
      <p:ext uri="{BB962C8B-B14F-4D97-AF65-F5344CB8AC3E}">
        <p14:creationId xmlns:p14="http://schemas.microsoft.com/office/powerpoint/2010/main" val="23104272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72C0AA-DFC8-C644-A14D-3158C71BFF13}"/>
              </a:ext>
            </a:extLst>
          </p:cNvPr>
          <p:cNvSpPr>
            <a:spLocks noGrp="1"/>
          </p:cNvSpPr>
          <p:nvPr>
            <p:ph idx="1"/>
          </p:nvPr>
        </p:nvSpPr>
        <p:spPr>
          <a:xfrm>
            <a:off x="838200" y="457200"/>
            <a:ext cx="3520440" cy="5719763"/>
          </a:xfrm>
        </p:spPr>
        <p:txBody>
          <a:bodyPr>
            <a:normAutofit fontScale="85000" lnSpcReduction="20000"/>
          </a:bodyPr>
          <a:lstStyle/>
          <a:p>
            <a:pPr marL="0" indent="0">
              <a:buNone/>
            </a:pPr>
            <a:r>
              <a:rPr lang="en-US" dirty="0"/>
              <a:t>int </a:t>
            </a:r>
            <a:r>
              <a:rPr lang="en-US" dirty="0" err="1"/>
              <a:t>IRSensor</a:t>
            </a:r>
            <a:r>
              <a:rPr lang="en-US" dirty="0"/>
              <a:t> = 8; // connect </a:t>
            </a:r>
            <a:r>
              <a:rPr lang="en-US" dirty="0" err="1"/>
              <a:t>ir</a:t>
            </a:r>
            <a:r>
              <a:rPr lang="en-US" dirty="0"/>
              <a:t> sensor to </a:t>
            </a:r>
            <a:r>
              <a:rPr lang="en-US" dirty="0" err="1"/>
              <a:t>arduino</a:t>
            </a:r>
            <a:r>
              <a:rPr lang="en-US" dirty="0"/>
              <a:t> pin 2</a:t>
            </a:r>
          </a:p>
          <a:p>
            <a:pPr marL="0" indent="0">
              <a:buNone/>
            </a:pPr>
            <a:r>
              <a:rPr lang="en-US" dirty="0"/>
              <a:t>int LED = 11; // connect Led to </a:t>
            </a:r>
            <a:r>
              <a:rPr lang="en-US" dirty="0" err="1"/>
              <a:t>arduino</a:t>
            </a:r>
            <a:r>
              <a:rPr lang="en-US" dirty="0"/>
              <a:t> pin 13</a:t>
            </a:r>
          </a:p>
          <a:p>
            <a:pPr marL="0" indent="0">
              <a:buNone/>
            </a:pPr>
            <a:r>
              <a:rPr lang="en-US" dirty="0"/>
              <a:t>void setup()</a:t>
            </a:r>
          </a:p>
          <a:p>
            <a:pPr marL="0" indent="0">
              <a:buNone/>
            </a:pPr>
            <a:r>
              <a:rPr lang="en-US" dirty="0"/>
              <a:t>{</a:t>
            </a:r>
          </a:p>
          <a:p>
            <a:pPr marL="0" indent="0">
              <a:buNone/>
            </a:pPr>
            <a:r>
              <a:rPr lang="en-US" dirty="0"/>
              <a:t>  </a:t>
            </a:r>
            <a:r>
              <a:rPr lang="en-US" dirty="0" err="1"/>
              <a:t>pinMode</a:t>
            </a:r>
            <a:r>
              <a:rPr lang="en-US" dirty="0"/>
              <a:t> (</a:t>
            </a:r>
            <a:r>
              <a:rPr lang="en-US" dirty="0" err="1"/>
              <a:t>IRSensor</a:t>
            </a:r>
            <a:r>
              <a:rPr lang="en-US" dirty="0"/>
              <a:t>, INPUT); // sensor pin INPUT</a:t>
            </a:r>
          </a:p>
          <a:p>
            <a:pPr marL="0" indent="0">
              <a:buNone/>
            </a:pPr>
            <a:r>
              <a:rPr lang="en-US" dirty="0"/>
              <a:t>  </a:t>
            </a:r>
            <a:r>
              <a:rPr lang="en-US" dirty="0" err="1"/>
              <a:t>pinMode</a:t>
            </a:r>
            <a:r>
              <a:rPr lang="en-US" dirty="0"/>
              <a:t> (LED, OUTPUT); // Led pin OUTPUT</a:t>
            </a:r>
          </a:p>
          <a:p>
            <a:pPr marL="0" indent="0">
              <a:buNone/>
            </a:pPr>
            <a:r>
              <a:rPr lang="en-US" dirty="0"/>
              <a:t>  </a:t>
            </a:r>
            <a:r>
              <a:rPr lang="en-US" dirty="0" err="1"/>
              <a:t>Serial.begin</a:t>
            </a:r>
            <a:r>
              <a:rPr lang="en-US" dirty="0"/>
              <a:t>(9600);</a:t>
            </a:r>
          </a:p>
          <a:p>
            <a:pPr marL="0" indent="0">
              <a:buNone/>
            </a:pPr>
            <a:r>
              <a:rPr lang="en-US" dirty="0"/>
              <a:t>  delay(500);</a:t>
            </a:r>
          </a:p>
          <a:p>
            <a:pPr marL="0" indent="0">
              <a:buNone/>
            </a:pPr>
            <a:r>
              <a:rPr lang="en-US" dirty="0"/>
              <a:t>  </a:t>
            </a:r>
            <a:r>
              <a:rPr lang="en-US" dirty="0" err="1"/>
              <a:t>Serial.println</a:t>
            </a:r>
            <a:r>
              <a:rPr lang="en-US" dirty="0"/>
              <a:t>("Welcome to </a:t>
            </a:r>
            <a:r>
              <a:rPr lang="en-US" dirty="0" err="1"/>
              <a:t>Microdigisoftn</a:t>
            </a:r>
            <a:r>
              <a:rPr lang="en-US" dirty="0"/>
              <a:t>");</a:t>
            </a:r>
          </a:p>
          <a:p>
            <a:pPr marL="0" indent="0">
              <a:buNone/>
            </a:pPr>
            <a:r>
              <a:rPr lang="en-US" dirty="0"/>
              <a:t>}</a:t>
            </a:r>
          </a:p>
        </p:txBody>
      </p:sp>
      <p:sp>
        <p:nvSpPr>
          <p:cNvPr id="4" name="TextBox 3">
            <a:extLst>
              <a:ext uri="{FF2B5EF4-FFF2-40B4-BE49-F238E27FC236}">
                <a16:creationId xmlns:a16="http://schemas.microsoft.com/office/drawing/2014/main" id="{75D354FD-6468-CB13-1C43-C0B4FDA81112}"/>
              </a:ext>
            </a:extLst>
          </p:cNvPr>
          <p:cNvSpPr txBox="1"/>
          <p:nvPr/>
        </p:nvSpPr>
        <p:spPr>
          <a:xfrm>
            <a:off x="5059680" y="416560"/>
            <a:ext cx="5334000" cy="3970318"/>
          </a:xfrm>
          <a:prstGeom prst="rect">
            <a:avLst/>
          </a:prstGeom>
          <a:noFill/>
        </p:spPr>
        <p:txBody>
          <a:bodyPr wrap="square" rtlCol="0">
            <a:spAutoFit/>
          </a:bodyPr>
          <a:lstStyle/>
          <a:p>
            <a:pPr marL="0" indent="0">
              <a:buNone/>
            </a:pPr>
            <a:r>
              <a:rPr lang="en-US" dirty="0"/>
              <a:t>void loop()</a:t>
            </a:r>
          </a:p>
          <a:p>
            <a:pPr marL="0" indent="0">
              <a:buNone/>
            </a:pPr>
            <a:r>
              <a:rPr lang="en-US" dirty="0"/>
              <a:t>{</a:t>
            </a:r>
          </a:p>
          <a:p>
            <a:pPr marL="0" indent="0">
              <a:buNone/>
            </a:pPr>
            <a:r>
              <a:rPr lang="en-US" dirty="0"/>
              <a:t>  delay(500);</a:t>
            </a:r>
          </a:p>
          <a:p>
            <a:pPr marL="0" indent="0">
              <a:buNone/>
            </a:pPr>
            <a:r>
              <a:rPr lang="en-US" dirty="0"/>
              <a:t>  </a:t>
            </a:r>
            <a:r>
              <a:rPr lang="en-US" dirty="0" err="1"/>
              <a:t>Serial.print</a:t>
            </a:r>
            <a:r>
              <a:rPr lang="en-US" dirty="0"/>
              <a:t>("IR Sensor value=  ");</a:t>
            </a:r>
          </a:p>
          <a:p>
            <a:pPr marL="0" indent="0">
              <a:buNone/>
            </a:pPr>
            <a:r>
              <a:rPr lang="en-US" dirty="0"/>
              <a:t>  </a:t>
            </a:r>
            <a:r>
              <a:rPr lang="en-US" dirty="0" err="1"/>
              <a:t>Serial.println</a:t>
            </a:r>
            <a:r>
              <a:rPr lang="en-US" dirty="0"/>
              <a:t>(</a:t>
            </a:r>
            <a:r>
              <a:rPr lang="en-US" dirty="0" err="1"/>
              <a:t>digitalRead</a:t>
            </a:r>
            <a:r>
              <a:rPr lang="en-US" dirty="0"/>
              <a:t>(</a:t>
            </a:r>
            <a:r>
              <a:rPr lang="en-US" dirty="0" err="1"/>
              <a:t>IRSensor</a:t>
            </a:r>
            <a:r>
              <a:rPr lang="en-US" dirty="0"/>
              <a:t>));</a:t>
            </a:r>
          </a:p>
          <a:p>
            <a:pPr marL="0" indent="0">
              <a:buNone/>
            </a:pPr>
            <a:r>
              <a:rPr lang="en-US" dirty="0"/>
              <a:t>  int </a:t>
            </a:r>
            <a:r>
              <a:rPr lang="en-US" dirty="0" err="1"/>
              <a:t>statusSensor</a:t>
            </a:r>
            <a:r>
              <a:rPr lang="en-US" dirty="0"/>
              <a:t> = </a:t>
            </a:r>
            <a:r>
              <a:rPr lang="en-US" dirty="0" err="1"/>
              <a:t>digitalRead</a:t>
            </a:r>
            <a:r>
              <a:rPr lang="en-US" dirty="0"/>
              <a:t> (</a:t>
            </a:r>
            <a:r>
              <a:rPr lang="en-US" dirty="0" err="1"/>
              <a:t>IRSensor</a:t>
            </a:r>
            <a:r>
              <a:rPr lang="en-US" dirty="0"/>
              <a:t>);</a:t>
            </a:r>
          </a:p>
          <a:p>
            <a:pPr marL="0" indent="0">
              <a:buNone/>
            </a:pPr>
            <a:r>
              <a:rPr lang="en-US" dirty="0"/>
              <a:t>  if</a:t>
            </a:r>
          </a:p>
          <a:p>
            <a:pPr marL="0" indent="0">
              <a:buNone/>
            </a:pPr>
            <a:r>
              <a:rPr lang="en-US" dirty="0"/>
              <a:t>  (</a:t>
            </a:r>
            <a:r>
              <a:rPr lang="en-US" dirty="0" err="1"/>
              <a:t>statusSensor</a:t>
            </a:r>
            <a:r>
              <a:rPr lang="en-US" dirty="0"/>
              <a:t> == 1)</a:t>
            </a:r>
          </a:p>
          <a:p>
            <a:pPr marL="0" indent="0">
              <a:buNone/>
            </a:pPr>
            <a:r>
              <a:rPr lang="en-US" dirty="0"/>
              <a:t>    </a:t>
            </a:r>
            <a:r>
              <a:rPr lang="en-US" dirty="0" err="1"/>
              <a:t>digitalWrite</a:t>
            </a:r>
            <a:r>
              <a:rPr lang="en-US" dirty="0"/>
              <a:t>(LED, LOW); // LED LOW</a:t>
            </a:r>
          </a:p>
          <a:p>
            <a:pPr marL="0" indent="0">
              <a:buNone/>
            </a:pPr>
            <a:r>
              <a:rPr lang="en-US" dirty="0"/>
              <a:t>  else</a:t>
            </a:r>
          </a:p>
          <a:p>
            <a:pPr marL="0" indent="0">
              <a:buNone/>
            </a:pPr>
            <a:r>
              <a:rPr lang="en-US" dirty="0"/>
              <a:t>  {</a:t>
            </a:r>
          </a:p>
          <a:p>
            <a:pPr marL="0" indent="0">
              <a:buNone/>
            </a:pPr>
            <a:r>
              <a:rPr lang="en-US" dirty="0"/>
              <a:t>    </a:t>
            </a:r>
            <a:r>
              <a:rPr lang="en-US" dirty="0" err="1"/>
              <a:t>digitalWrite</a:t>
            </a:r>
            <a:r>
              <a:rPr lang="en-US" dirty="0"/>
              <a:t>(LED, HIGH); // LED High</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9614270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401E-4AB6-D68B-FC3C-713A9489C039}"/>
              </a:ext>
            </a:extLst>
          </p:cNvPr>
          <p:cNvSpPr>
            <a:spLocks noGrp="1"/>
          </p:cNvSpPr>
          <p:nvPr>
            <p:ph type="title"/>
          </p:nvPr>
        </p:nvSpPr>
        <p:spPr>
          <a:xfrm>
            <a:off x="838200" y="365125"/>
            <a:ext cx="10515600" cy="823595"/>
          </a:xfrm>
        </p:spPr>
        <p:txBody>
          <a:bodyPr>
            <a:normAutofit/>
          </a:bodyPr>
          <a:lstStyle/>
          <a:p>
            <a:r>
              <a:rPr lang="en-US" sz="3600" dirty="0">
                <a:latin typeface="Times New Roman" panose="02020603050405020304" pitchFamily="18" charset="0"/>
                <a:cs typeface="Times New Roman" panose="02020603050405020304" pitchFamily="18" charset="0"/>
              </a:rPr>
              <a:t>2.</a:t>
            </a: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 Altium Designer</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2815FC-1E49-F8D7-D7F9-F88840EFBCD7}"/>
              </a:ext>
            </a:extLst>
          </p:cNvPr>
          <p:cNvSpPr>
            <a:spLocks noGrp="1"/>
          </p:cNvSpPr>
          <p:nvPr>
            <p:ph idx="1"/>
          </p:nvPr>
        </p:nvSpPr>
        <p:spPr>
          <a:xfrm>
            <a:off x="294736" y="1188719"/>
            <a:ext cx="10515600" cy="5304155"/>
          </a:xfrm>
        </p:spPr>
        <p:txBody>
          <a:bodyPr>
            <a:noAutofit/>
          </a:bodyPr>
          <a:lstStyle/>
          <a:p>
            <a:r>
              <a:rPr lang="en-US" sz="3200" dirty="0">
                <a:effectLst/>
                <a:latin typeface="Times New Roman" panose="02020603050405020304" pitchFamily="18" charset="0"/>
                <a:ea typeface="Times New Roman" panose="02020603050405020304" pitchFamily="18" charset="0"/>
              </a:rPr>
              <a:t>Altium Designer is a popular Electronic Design Automation (EDA) tool for PCB </a:t>
            </a:r>
            <a:r>
              <a:rPr lang="en-US" sz="3200" dirty="0" err="1">
                <a:effectLst/>
                <a:latin typeface="Times New Roman" panose="02020603050405020304" pitchFamily="18" charset="0"/>
                <a:ea typeface="Times New Roman" panose="02020603050405020304" pitchFamily="18" charset="0"/>
              </a:rPr>
              <a:t>design.It</a:t>
            </a:r>
            <a:r>
              <a:rPr lang="en-US" sz="3200" dirty="0">
                <a:effectLst/>
                <a:latin typeface="Times New Roman" panose="02020603050405020304" pitchFamily="18" charset="0"/>
                <a:ea typeface="Times New Roman" panose="02020603050405020304" pitchFamily="18" charset="0"/>
              </a:rPr>
              <a:t> is a software integration platform that brings together all the tools necessary to create a complete environment for electronic product development, in a single application.</a:t>
            </a:r>
          </a:p>
          <a:p>
            <a:pPr marL="0" indent="0">
              <a:buNone/>
            </a:pPr>
            <a:r>
              <a:rPr lang="en-US" sz="3200" dirty="0">
                <a:latin typeface="Times New Roman" panose="02020603050405020304" pitchFamily="18" charset="0"/>
                <a:ea typeface="Times New Roman" panose="02020603050405020304" pitchFamily="18" charset="0"/>
              </a:rPr>
              <a:t>I</a:t>
            </a:r>
            <a:r>
              <a:rPr lang="en-US" sz="3200" dirty="0">
                <a:effectLst/>
                <a:latin typeface="Times New Roman" panose="02020603050405020304" pitchFamily="18" charset="0"/>
                <a:ea typeface="Times New Roman" panose="02020603050405020304" pitchFamily="18" charset="0"/>
              </a:rPr>
              <a:t>t combines:</a:t>
            </a:r>
          </a:p>
          <a:p>
            <a:r>
              <a:rPr lang="en-US" sz="3200" dirty="0">
                <a:latin typeface="Times New Roman" panose="02020603050405020304" pitchFamily="18" charset="0"/>
                <a:ea typeface="Times New Roman" panose="02020603050405020304" pitchFamily="18" charset="0"/>
              </a:rPr>
              <a:t>S</a:t>
            </a:r>
            <a:r>
              <a:rPr lang="en-US" sz="3200" dirty="0">
                <a:effectLst/>
                <a:latin typeface="Times New Roman" panose="02020603050405020304" pitchFamily="18" charset="0"/>
                <a:ea typeface="Times New Roman" panose="02020603050405020304" pitchFamily="18" charset="0"/>
              </a:rPr>
              <a:t>chematic capture</a:t>
            </a:r>
          </a:p>
          <a:p>
            <a:r>
              <a:rPr lang="en-US" sz="3200" dirty="0">
                <a:effectLst/>
                <a:latin typeface="Times New Roman" panose="02020603050405020304" pitchFamily="18" charset="0"/>
                <a:ea typeface="Times New Roman" panose="02020603050405020304" pitchFamily="18" charset="0"/>
              </a:rPr>
              <a:t>PCB layout, and </a:t>
            </a:r>
          </a:p>
          <a:p>
            <a:r>
              <a:rPr lang="en-US" sz="3200" dirty="0">
                <a:latin typeface="Times New Roman" panose="02020603050405020304" pitchFamily="18" charset="0"/>
                <a:ea typeface="Times New Roman" panose="02020603050405020304" pitchFamily="18" charset="0"/>
              </a:rPr>
              <a:t>C</a:t>
            </a:r>
            <a:r>
              <a:rPr lang="en-US" sz="3200" dirty="0">
                <a:effectLst/>
                <a:latin typeface="Times New Roman" panose="02020603050405020304" pitchFamily="18" charset="0"/>
                <a:ea typeface="Times New Roman" panose="02020603050405020304" pitchFamily="18" charset="0"/>
              </a:rPr>
              <a:t>omprehensive project management</a:t>
            </a:r>
            <a:endParaRPr lang="en-US" sz="3200" dirty="0"/>
          </a:p>
        </p:txBody>
      </p:sp>
    </p:spTree>
    <p:extLst>
      <p:ext uri="{BB962C8B-B14F-4D97-AF65-F5344CB8AC3E}">
        <p14:creationId xmlns:p14="http://schemas.microsoft.com/office/powerpoint/2010/main" val="955972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792A04-B6EB-FF91-F6E5-5208EC5E2B49}"/>
              </a:ext>
            </a:extLst>
          </p:cNvPr>
          <p:cNvSpPr>
            <a:spLocks noGrp="1"/>
          </p:cNvSpPr>
          <p:nvPr>
            <p:ph idx="1"/>
          </p:nvPr>
        </p:nvSpPr>
        <p:spPr>
          <a:xfrm>
            <a:off x="647700" y="709930"/>
            <a:ext cx="10896600" cy="4470400"/>
          </a:xfrm>
        </p:spPr>
        <p:txBody>
          <a:bodyPr>
            <a:normAutofit/>
          </a:bodyPr>
          <a:lstStyle/>
          <a:p>
            <a:pPr marL="0" marR="0" indent="0" algn="just">
              <a:lnSpc>
                <a:spcPct val="115000"/>
              </a:lnSpc>
              <a:spcBef>
                <a:spcPts val="0"/>
              </a:spcBef>
              <a:spcAft>
                <a:spcPts val="800"/>
              </a:spcAft>
              <a:buNone/>
            </a:pP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There are three types of Real time systems:</a:t>
            </a:r>
          </a:p>
          <a:p>
            <a:pPr marL="742950" marR="0" lvl="1" indent="-285750" algn="just">
              <a:lnSpc>
                <a:spcPct val="115000"/>
              </a:lnSpc>
              <a:spcBef>
                <a:spcPts val="0"/>
              </a:spcBef>
              <a:spcAft>
                <a:spcPts val="0"/>
              </a:spcAft>
              <a:buFont typeface="+mj-lt"/>
              <a:buAutoNum type="alphaLcParenR"/>
            </a:pPr>
            <a:r>
              <a:rPr lang="en-ZA" sz="4400" b="1" dirty="0">
                <a:effectLst/>
                <a:latin typeface="Times New Roman" panose="02020603050405020304" pitchFamily="18" charset="0"/>
                <a:ea typeface="Calibri" panose="020F0502020204030204" pitchFamily="34" charset="0"/>
                <a:cs typeface="Times New Roman" panose="02020603050405020304" pitchFamily="18" charset="0"/>
              </a:rPr>
              <a:t>Soft real time system and</a:t>
            </a:r>
            <a:endParaRPr lang="en-US" sz="44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1200"/>
              </a:spcAft>
              <a:buFont typeface="+mj-lt"/>
              <a:buAutoNum type="alphaLcParenR"/>
            </a:pPr>
            <a:r>
              <a:rPr lang="en-ZA" sz="4400" b="1" dirty="0">
                <a:effectLst/>
                <a:latin typeface="Times New Roman" panose="02020603050405020304" pitchFamily="18" charset="0"/>
                <a:ea typeface="Calibri" panose="020F0502020204030204" pitchFamily="34" charset="0"/>
                <a:cs typeface="Times New Roman" panose="02020603050405020304" pitchFamily="18" charset="0"/>
              </a:rPr>
              <a:t>Hard real time system</a:t>
            </a:r>
            <a:endParaRPr lang="en-US" sz="4400" b="1"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1200"/>
              </a:spcAft>
              <a:buFont typeface="+mj-lt"/>
              <a:buAutoNum type="alphaLcParenR"/>
            </a:pP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Firm real time system</a:t>
            </a:r>
            <a:endParaRPr lang="en-US"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4234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1756-DA4E-4246-7378-517FD6BF4256}"/>
              </a:ext>
            </a:extLst>
          </p:cNvPr>
          <p:cNvSpPr>
            <a:spLocks noGrp="1"/>
          </p:cNvSpPr>
          <p:nvPr>
            <p:ph type="title"/>
          </p:nvPr>
        </p:nvSpPr>
        <p:spPr>
          <a:xfrm>
            <a:off x="838200" y="422695"/>
            <a:ext cx="10460247" cy="793630"/>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Obtaining the Offline Installation Package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9336796-F090-B980-1E09-0C1635F9796A}"/>
              </a:ext>
            </a:extLst>
          </p:cNvPr>
          <p:cNvSpPr>
            <a:spLocks noGrp="1"/>
          </p:cNvSpPr>
          <p:nvPr>
            <p:ph idx="1"/>
          </p:nvPr>
        </p:nvSpPr>
        <p:spPr>
          <a:xfrm>
            <a:off x="207034" y="1216325"/>
            <a:ext cx="11146766" cy="4960638"/>
          </a:xfrm>
        </p:spPr>
        <p:txBody>
          <a:bodyPr/>
          <a:lstStyle/>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rPr>
              <a:t>This is a zipped collection of the necessary installable (including extensions), along with the relevant </a:t>
            </a:r>
            <a:r>
              <a:rPr lang="en-US" sz="1800" i="1" kern="0" dirty="0">
                <a:solidFill>
                  <a:srgbClr val="000000"/>
                </a:solidFill>
                <a:effectLst/>
                <a:latin typeface="Times New Roman" panose="02020603050405020304" pitchFamily="18" charset="0"/>
                <a:ea typeface="Times New Roman" panose="02020603050405020304" pitchFamily="18" charset="0"/>
              </a:rPr>
              <a:t>Altium Designer Installer</a:t>
            </a:r>
            <a:r>
              <a:rPr lang="en-US" sz="1800" kern="0" dirty="0">
                <a:solidFill>
                  <a:srgbClr val="000000"/>
                </a:solidFill>
                <a:effectLst/>
                <a:latin typeface="Times New Roman" panose="02020603050405020304" pitchFamily="18" charset="0"/>
                <a:ea typeface="Times New Roman" panose="02020603050405020304" pitchFamily="18" charset="0"/>
              </a:rPr>
              <a:t>. </a:t>
            </a:r>
          </a:p>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Offline Installer can be obtained directly from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Altium Designer</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section of the Altium website's </a:t>
            </a:r>
            <a:r>
              <a:rPr lang="en-US" sz="1800"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Downloads page</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by clicking the</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Need Offline Installer?</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link.</a:t>
            </a:r>
          </a:p>
          <a:p>
            <a:pPr marL="0" indent="0">
              <a:buNone/>
            </a:pPr>
            <a:endParaRPr lang="en-US" sz="1800"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4911456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57105-2D6E-5840-224D-1BF6A50A4209}"/>
              </a:ext>
            </a:extLst>
          </p:cNvPr>
          <p:cNvSpPr>
            <a:spLocks noGrp="1"/>
          </p:cNvSpPr>
          <p:nvPr>
            <p:ph type="title"/>
          </p:nvPr>
        </p:nvSpPr>
        <p:spPr/>
        <p:txBody>
          <a:bodyPr>
            <a:normAutofit fontScale="90000"/>
          </a:bodyPr>
          <a:lstStyle/>
          <a:p>
            <a:br>
              <a:rPr lang="en-US" sz="4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must be signed into Altium Live.</a:t>
            </a:r>
            <a:br>
              <a:rPr lang="en-US"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138CB2D-B980-BEA1-BBF2-43DD357AE060}"/>
              </a:ext>
            </a:extLst>
          </p:cNvPr>
          <p:cNvSpPr>
            <a:spLocks noGrp="1"/>
          </p:cNvSpPr>
          <p:nvPr>
            <p:ph idx="1"/>
          </p:nvPr>
        </p:nvSpPr>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rPr>
              <a:t>A pop-up window will appear prompting you to enter a reason why you need an Offline Installer. </a:t>
            </a:r>
            <a:endParaRPr lang="en-US" dirty="0"/>
          </a:p>
        </p:txBody>
      </p:sp>
      <p:pic>
        <p:nvPicPr>
          <p:cNvPr id="4" name="Picture 3">
            <a:hlinkClick r:id="rId2"/>
            <a:extLst>
              <a:ext uri="{FF2B5EF4-FFF2-40B4-BE49-F238E27FC236}">
                <a16:creationId xmlns:a16="http://schemas.microsoft.com/office/drawing/2014/main" id="{18D9C3E5-E0B5-7D1E-5BA9-6864E4B9A8A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5328" y="2896354"/>
            <a:ext cx="5532755" cy="3135630"/>
          </a:xfrm>
          <a:prstGeom prst="rect">
            <a:avLst/>
          </a:prstGeom>
          <a:noFill/>
          <a:ln>
            <a:noFill/>
          </a:ln>
        </p:spPr>
      </p:pic>
      <p:sp>
        <p:nvSpPr>
          <p:cNvPr id="5" name="Oval 4">
            <a:extLst>
              <a:ext uri="{FF2B5EF4-FFF2-40B4-BE49-F238E27FC236}">
                <a16:creationId xmlns:a16="http://schemas.microsoft.com/office/drawing/2014/main" id="{17CA571F-898B-EC00-7449-194B3421924C}"/>
              </a:ext>
            </a:extLst>
          </p:cNvPr>
          <p:cNvSpPr/>
          <p:nvPr/>
        </p:nvSpPr>
        <p:spPr>
          <a:xfrm>
            <a:off x="7222553" y="2896354"/>
            <a:ext cx="3586345" cy="28057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a:solidFill>
                  <a:srgbClr val="000000"/>
                </a:solidFill>
                <a:effectLst/>
                <a:latin typeface="Times New Roman" panose="02020603050405020304" pitchFamily="18" charset="0"/>
                <a:ea typeface="Times New Roman" panose="02020603050405020304" pitchFamily="18" charset="0"/>
              </a:rPr>
              <a:t>After entering your reason, click the </a:t>
            </a:r>
            <a:r>
              <a:rPr lang="en-US" sz="1800" b="1" kern="0">
                <a:solidFill>
                  <a:srgbClr val="000000"/>
                </a:solidFill>
                <a:effectLst/>
                <a:latin typeface="Times New Roman" panose="02020603050405020304" pitchFamily="18" charset="0"/>
                <a:ea typeface="Times New Roman" panose="02020603050405020304" pitchFamily="18" charset="0"/>
              </a:rPr>
              <a:t>Submit</a:t>
            </a:r>
            <a:r>
              <a:rPr lang="en-US" sz="1800" kern="0">
                <a:solidFill>
                  <a:srgbClr val="000000"/>
                </a:solidFill>
                <a:effectLst/>
                <a:latin typeface="Times New Roman" panose="02020603050405020304" pitchFamily="18" charset="0"/>
                <a:ea typeface="Times New Roman" panose="02020603050405020304" pitchFamily="18" charset="0"/>
              </a:rPr>
              <a:t> button.</a:t>
            </a:r>
            <a:endParaRPr lang="en-US"/>
          </a:p>
        </p:txBody>
      </p:sp>
    </p:spTree>
    <p:extLst>
      <p:ext uri="{BB962C8B-B14F-4D97-AF65-F5344CB8AC3E}">
        <p14:creationId xmlns:p14="http://schemas.microsoft.com/office/powerpoint/2010/main" val="8237162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hlinkClick r:id="rId2"/>
            <a:extLst>
              <a:ext uri="{FF2B5EF4-FFF2-40B4-BE49-F238E27FC236}">
                <a16:creationId xmlns:a16="http://schemas.microsoft.com/office/drawing/2014/main" id="{C104FDA5-EF47-3881-6B44-9A5A216B0EB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0153" y="1018317"/>
            <a:ext cx="5487166" cy="4563112"/>
          </a:xfrm>
          <a:prstGeom prst="rect">
            <a:avLst/>
          </a:prstGeom>
          <a:noFill/>
          <a:ln>
            <a:noFill/>
          </a:ln>
        </p:spPr>
      </p:pic>
      <p:sp>
        <p:nvSpPr>
          <p:cNvPr id="5" name="Oval 4">
            <a:extLst>
              <a:ext uri="{FF2B5EF4-FFF2-40B4-BE49-F238E27FC236}">
                <a16:creationId xmlns:a16="http://schemas.microsoft.com/office/drawing/2014/main" id="{88164B89-9309-1761-705B-BC5284CAD0BF}"/>
              </a:ext>
            </a:extLst>
          </p:cNvPr>
          <p:cNvSpPr/>
          <p:nvPr/>
        </p:nvSpPr>
        <p:spPr>
          <a:xfrm>
            <a:off x="5693434" y="1086928"/>
            <a:ext cx="2941607" cy="14837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a:solidFill>
                  <a:srgbClr val="000000"/>
                </a:solidFill>
                <a:effectLst/>
                <a:latin typeface="Times New Roman" panose="02020603050405020304" pitchFamily="18" charset="0"/>
                <a:ea typeface="Times New Roman" panose="02020603050405020304" pitchFamily="18" charset="0"/>
              </a:rPr>
              <a:t>A second pop-up window will confirm that your request has been received.</a:t>
            </a:r>
            <a:endParaRPr lang="en-US"/>
          </a:p>
        </p:txBody>
      </p:sp>
      <p:cxnSp>
        <p:nvCxnSpPr>
          <p:cNvPr id="7" name="Straight Arrow Connector 6">
            <a:extLst>
              <a:ext uri="{FF2B5EF4-FFF2-40B4-BE49-F238E27FC236}">
                <a16:creationId xmlns:a16="http://schemas.microsoft.com/office/drawing/2014/main" id="{51C44BA2-3633-D895-911F-DBD84D20E2DB}"/>
              </a:ext>
            </a:extLst>
          </p:cNvPr>
          <p:cNvCxnSpPr/>
          <p:nvPr/>
        </p:nvCxnSpPr>
        <p:spPr>
          <a:xfrm flipH="1">
            <a:off x="3723736" y="2234242"/>
            <a:ext cx="2245743" cy="1613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70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A8AB30-5724-399B-603E-35B8F7404509}"/>
              </a:ext>
            </a:extLst>
          </p:cNvPr>
          <p:cNvSpPr>
            <a:spLocks noGrp="1"/>
          </p:cNvSpPr>
          <p:nvPr>
            <p:ph idx="1"/>
          </p:nvPr>
        </p:nvSpPr>
        <p:spPr>
          <a:xfrm>
            <a:off x="215659" y="543464"/>
            <a:ext cx="11731925" cy="5633499"/>
          </a:xfrm>
        </p:spPr>
        <p:txBody>
          <a:bodyPr/>
          <a:lstStyle/>
          <a:p>
            <a:pPr marL="0" marR="0" algn="just">
              <a:lnSpc>
                <a:spcPct val="107000"/>
              </a:lnSpc>
              <a:spcBef>
                <a:spcPts val="0"/>
              </a:spcBef>
              <a:spcAft>
                <a:spcPts val="12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Once you receive the confirmation email, go back to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Downloads</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page, the link will have been replaced with a button with which you can download the installer.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You may need to sign out of </a:t>
            </a:r>
            <a:r>
              <a:rPr lang="en-US" sz="1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AltiumLive</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then sign back in again to see the button.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hlinkClick r:id="rId2"/>
            <a:extLst>
              <a:ext uri="{FF2B5EF4-FFF2-40B4-BE49-F238E27FC236}">
                <a16:creationId xmlns:a16="http://schemas.microsoft.com/office/drawing/2014/main" id="{9479AB3A-4C7F-B5DD-A241-5CD09D3858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696" y="1983727"/>
            <a:ext cx="5995862" cy="3977125"/>
          </a:xfrm>
          <a:prstGeom prst="rect">
            <a:avLst/>
          </a:prstGeom>
          <a:noFill/>
          <a:ln>
            <a:noFill/>
          </a:ln>
        </p:spPr>
      </p:pic>
      <p:sp>
        <p:nvSpPr>
          <p:cNvPr id="5" name="Rectangle 4">
            <a:extLst>
              <a:ext uri="{FF2B5EF4-FFF2-40B4-BE49-F238E27FC236}">
                <a16:creationId xmlns:a16="http://schemas.microsoft.com/office/drawing/2014/main" id="{A64F0E96-1D63-07DE-EFE8-A21AD5356E60}"/>
              </a:ext>
            </a:extLst>
          </p:cNvPr>
          <p:cNvSpPr/>
          <p:nvPr/>
        </p:nvSpPr>
        <p:spPr>
          <a:xfrm>
            <a:off x="6590581" y="2329132"/>
            <a:ext cx="5004255" cy="370935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0" marR="0" algn="just">
              <a:lnSpc>
                <a:spcPct val="107000"/>
              </a:lnSpc>
              <a:spcBef>
                <a:spcPts val="0"/>
              </a:spcBef>
              <a:spcAft>
                <a:spcPts val="800"/>
              </a:spcAft>
            </a:pP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Once the initial request has been approved, you will always be able to have access to the corresponding Offline Installer for each existing version of the software, as well as new versions as they are released. Just select the version of Altium Designer required, and the button will update accordingly.</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0991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1FBD-808C-20D6-0520-539FD3D4BB08}"/>
              </a:ext>
            </a:extLst>
          </p:cNvPr>
          <p:cNvSpPr>
            <a:spLocks noGrp="1"/>
          </p:cNvSpPr>
          <p:nvPr>
            <p:ph type="title"/>
          </p:nvPr>
        </p:nvSpPr>
        <p:spPr>
          <a:xfrm>
            <a:off x="838200" y="181155"/>
            <a:ext cx="10515600" cy="974785"/>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Running the Installer</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descr="Initial welcome page for the Altium Designer Installer.">
            <a:hlinkClick r:id="rId2"/>
            <a:extLst>
              <a:ext uri="{FF2B5EF4-FFF2-40B4-BE49-F238E27FC236}">
                <a16:creationId xmlns:a16="http://schemas.microsoft.com/office/drawing/2014/main" id="{0A4CFFEC-FC14-E202-0869-589BE7AD8C0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1691" y="1155940"/>
            <a:ext cx="6190476" cy="3933645"/>
          </a:xfrm>
          <a:prstGeom prst="rect">
            <a:avLst/>
          </a:prstGeom>
          <a:noFill/>
          <a:ln>
            <a:noFill/>
          </a:ln>
        </p:spPr>
      </p:pic>
      <p:sp>
        <p:nvSpPr>
          <p:cNvPr id="5" name="Rectangle 4">
            <a:extLst>
              <a:ext uri="{FF2B5EF4-FFF2-40B4-BE49-F238E27FC236}">
                <a16:creationId xmlns:a16="http://schemas.microsoft.com/office/drawing/2014/main" id="{50E138F3-43A4-F70F-FD69-9BABA818A894}"/>
              </a:ext>
            </a:extLst>
          </p:cNvPr>
          <p:cNvSpPr/>
          <p:nvPr/>
        </p:nvSpPr>
        <p:spPr>
          <a:xfrm>
            <a:off x="6901132" y="1276709"/>
            <a:ext cx="5115464" cy="4563374"/>
          </a:xfrm>
          <a:prstGeom prst="rect">
            <a:avLst/>
          </a:prstGeom>
          <a:solidFill>
            <a:schemeClr val="bg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kern="0" dirty="0">
                <a:solidFill>
                  <a:srgbClr val="000000"/>
                </a:solidFill>
                <a:effectLst/>
                <a:latin typeface="Times New Roman" panose="02020603050405020304" pitchFamily="18" charset="0"/>
                <a:ea typeface="Times New Roman" panose="02020603050405020304" pitchFamily="18" charset="0"/>
              </a:rPr>
              <a:t>Browse to the location on your hard disk into which you have unzipped the offline installation package and double click the Installer.exe file. The </a:t>
            </a:r>
            <a:r>
              <a:rPr lang="en-US" sz="2800" b="1" kern="0" dirty="0">
                <a:solidFill>
                  <a:srgbClr val="000000"/>
                </a:solidFill>
                <a:effectLst/>
                <a:latin typeface="Times New Roman" panose="02020603050405020304" pitchFamily="18" charset="0"/>
                <a:ea typeface="Times New Roman" panose="02020603050405020304" pitchFamily="18" charset="0"/>
              </a:rPr>
              <a:t>Altium Designer Installer</a:t>
            </a:r>
            <a:r>
              <a:rPr lang="en-US" sz="2800" kern="0" dirty="0">
                <a:solidFill>
                  <a:srgbClr val="000000"/>
                </a:solidFill>
                <a:effectLst/>
                <a:latin typeface="Times New Roman" panose="02020603050405020304" pitchFamily="18" charset="0"/>
                <a:ea typeface="Times New Roman" panose="02020603050405020304" pitchFamily="18" charset="0"/>
              </a:rPr>
              <a:t> welcome page will open.</a:t>
            </a:r>
            <a:endParaRPr lang="en-US" sz="2800" dirty="0"/>
          </a:p>
        </p:txBody>
      </p:sp>
      <p:sp>
        <p:nvSpPr>
          <p:cNvPr id="6" name="Rectangle 5">
            <a:extLst>
              <a:ext uri="{FF2B5EF4-FFF2-40B4-BE49-F238E27FC236}">
                <a16:creationId xmlns:a16="http://schemas.microsoft.com/office/drawing/2014/main" id="{2D8DBC81-621B-C21A-1727-53B290859CC0}"/>
              </a:ext>
            </a:extLst>
          </p:cNvPr>
          <p:cNvSpPr/>
          <p:nvPr/>
        </p:nvSpPr>
        <p:spPr>
          <a:xfrm>
            <a:off x="321691" y="5322498"/>
            <a:ext cx="6190476" cy="741872"/>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800" kern="0" dirty="0">
                <a:solidFill>
                  <a:srgbClr val="000000"/>
                </a:solidFill>
                <a:effectLst/>
                <a:latin typeface="Times New Roman" panose="02020603050405020304" pitchFamily="18" charset="0"/>
                <a:ea typeface="Times New Roman" panose="02020603050405020304" pitchFamily="18" charset="0"/>
              </a:rPr>
              <a:t>Initial welcome page for the </a:t>
            </a:r>
            <a:r>
              <a:rPr lang="en-US" sz="1800" b="1" i="1" kern="0" dirty="0">
                <a:solidFill>
                  <a:srgbClr val="000000"/>
                </a:solidFill>
                <a:effectLst/>
                <a:latin typeface="Times New Roman" panose="02020603050405020304" pitchFamily="18" charset="0"/>
                <a:ea typeface="Times New Roman" panose="02020603050405020304" pitchFamily="18" charset="0"/>
              </a:rPr>
              <a:t>Altium Designer Installer</a:t>
            </a:r>
            <a:r>
              <a:rPr lang="en-US" sz="1800" kern="0" dirty="0">
                <a:solidFill>
                  <a:srgbClr val="000000"/>
                </a:solidFill>
                <a:effectLst/>
                <a:latin typeface="Times New Roman" panose="02020603050405020304" pitchFamily="18" charset="0"/>
                <a:ea typeface="Times New Roman" panose="02020603050405020304" pitchFamily="18" charset="0"/>
              </a:rPr>
              <a:t>. Click </a:t>
            </a:r>
            <a:r>
              <a:rPr lang="en-US" sz="1800" b="1" kern="0" dirty="0">
                <a:solidFill>
                  <a:srgbClr val="000000"/>
                </a:solidFill>
                <a:effectLst/>
                <a:latin typeface="Times New Roman" panose="02020603050405020304" pitchFamily="18" charset="0"/>
                <a:ea typeface="Times New Roman" panose="02020603050405020304" pitchFamily="18" charset="0"/>
              </a:rPr>
              <a:t>Next</a:t>
            </a:r>
            <a:r>
              <a:rPr lang="en-US" sz="1800" kern="0" dirty="0">
                <a:solidFill>
                  <a:srgbClr val="000000"/>
                </a:solidFill>
                <a:effectLst/>
                <a:latin typeface="Times New Roman" panose="02020603050405020304" pitchFamily="18" charset="0"/>
                <a:ea typeface="Times New Roman" panose="02020603050405020304" pitchFamily="18" charset="0"/>
              </a:rPr>
              <a:t> to continue.</a:t>
            </a:r>
            <a:endParaRPr lang="en-US" dirty="0"/>
          </a:p>
        </p:txBody>
      </p:sp>
    </p:spTree>
    <p:extLst>
      <p:ext uri="{BB962C8B-B14F-4D97-AF65-F5344CB8AC3E}">
        <p14:creationId xmlns:p14="http://schemas.microsoft.com/office/powerpoint/2010/main" val="276564589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C5C8-A90C-1873-4203-9E56547110EE}"/>
              </a:ext>
            </a:extLst>
          </p:cNvPr>
          <p:cNvSpPr>
            <a:spLocks noGrp="1"/>
          </p:cNvSpPr>
          <p:nvPr>
            <p:ph type="title"/>
          </p:nvPr>
        </p:nvSpPr>
        <p:spPr>
          <a:xfrm>
            <a:off x="838200" y="103518"/>
            <a:ext cx="10515600" cy="577519"/>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License Agreement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804279F-7BFE-61BF-B97C-3C06632D1EEC}"/>
              </a:ext>
            </a:extLst>
          </p:cNvPr>
          <p:cNvSpPr>
            <a:spLocks noGrp="1"/>
          </p:cNvSpPr>
          <p:nvPr>
            <p:ph idx="1"/>
          </p:nvPr>
        </p:nvSpPr>
        <p:spPr>
          <a:xfrm>
            <a:off x="172528" y="681038"/>
            <a:ext cx="11181272" cy="5495926"/>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page of the Installer presents you with the Altium End-User License Agreement (EULA).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Read and accept Altium's End-User License Agreement.">
            <a:hlinkClick r:id="rId2"/>
            <a:extLst>
              <a:ext uri="{FF2B5EF4-FFF2-40B4-BE49-F238E27FC236}">
                <a16:creationId xmlns:a16="http://schemas.microsoft.com/office/drawing/2014/main" id="{8314F90D-F045-C662-DE30-4099F8805A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8189" y="1030031"/>
            <a:ext cx="6590581" cy="4896316"/>
          </a:xfrm>
          <a:prstGeom prst="rect">
            <a:avLst/>
          </a:prstGeom>
          <a:noFill/>
          <a:ln>
            <a:noFill/>
          </a:ln>
        </p:spPr>
      </p:pic>
      <p:sp>
        <p:nvSpPr>
          <p:cNvPr id="5" name="Oval 4">
            <a:extLst>
              <a:ext uri="{FF2B5EF4-FFF2-40B4-BE49-F238E27FC236}">
                <a16:creationId xmlns:a16="http://schemas.microsoft.com/office/drawing/2014/main" id="{C2D72183-79E0-D1C2-9D99-F853E8BE0F45}"/>
              </a:ext>
            </a:extLst>
          </p:cNvPr>
          <p:cNvSpPr/>
          <p:nvPr/>
        </p:nvSpPr>
        <p:spPr>
          <a:xfrm>
            <a:off x="7867290" y="1380228"/>
            <a:ext cx="3001993" cy="166489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solidFill>
                  <a:srgbClr val="000000"/>
                </a:solidFill>
                <a:effectLst/>
                <a:latin typeface="Times New Roman" panose="02020603050405020304" pitchFamily="18" charset="0"/>
                <a:ea typeface="Times New Roman" panose="02020603050405020304" pitchFamily="18" charset="0"/>
              </a:rPr>
              <a:t>Read and accept Altium's End User License Agreement.</a:t>
            </a:r>
            <a:endParaRPr lang="en-US" dirty="0"/>
          </a:p>
        </p:txBody>
      </p:sp>
      <p:sp>
        <p:nvSpPr>
          <p:cNvPr id="6" name="Oval 5">
            <a:extLst>
              <a:ext uri="{FF2B5EF4-FFF2-40B4-BE49-F238E27FC236}">
                <a16:creationId xmlns:a16="http://schemas.microsoft.com/office/drawing/2014/main" id="{3E0157F8-CE15-236A-EB7D-AEE52965983C}"/>
              </a:ext>
            </a:extLst>
          </p:cNvPr>
          <p:cNvSpPr/>
          <p:nvPr/>
        </p:nvSpPr>
        <p:spPr>
          <a:xfrm>
            <a:off x="7581180" y="3165895"/>
            <a:ext cx="3574211" cy="23118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solidFill>
                  <a:srgbClr val="000000"/>
                </a:solidFill>
                <a:effectLst/>
                <a:latin typeface="Times New Roman" panose="02020603050405020304" pitchFamily="18" charset="0"/>
                <a:ea typeface="Times New Roman" panose="02020603050405020304" pitchFamily="18" charset="0"/>
              </a:rPr>
              <a:t>After reading the EULA, continue with the installation by checking the </a:t>
            </a:r>
            <a:r>
              <a:rPr lang="en-US" sz="1800" b="1" kern="0" dirty="0">
                <a:solidFill>
                  <a:srgbClr val="000000"/>
                </a:solidFill>
                <a:effectLst/>
                <a:latin typeface="Times New Roman" panose="02020603050405020304" pitchFamily="18" charset="0"/>
                <a:ea typeface="Times New Roman" panose="02020603050405020304" pitchFamily="18" charset="0"/>
              </a:rPr>
              <a:t>I accept the agreement</a:t>
            </a:r>
            <a:r>
              <a:rPr lang="en-US" sz="1800" kern="0" dirty="0">
                <a:solidFill>
                  <a:srgbClr val="000000"/>
                </a:solidFill>
                <a:effectLst/>
                <a:latin typeface="Times New Roman" panose="02020603050405020304" pitchFamily="18" charset="0"/>
                <a:ea typeface="Times New Roman" panose="02020603050405020304" pitchFamily="18" charset="0"/>
              </a:rPr>
              <a:t> box and clicking the </a:t>
            </a:r>
            <a:r>
              <a:rPr lang="en-US" sz="1800" b="1" kern="0" dirty="0">
                <a:solidFill>
                  <a:srgbClr val="000000"/>
                </a:solidFill>
                <a:effectLst/>
                <a:latin typeface="Times New Roman" panose="02020603050405020304" pitchFamily="18" charset="0"/>
                <a:ea typeface="Times New Roman" panose="02020603050405020304" pitchFamily="18" charset="0"/>
              </a:rPr>
              <a:t>Next</a:t>
            </a:r>
            <a:r>
              <a:rPr lang="en-US" sz="1800" kern="0" dirty="0">
                <a:solidFill>
                  <a:srgbClr val="000000"/>
                </a:solidFill>
                <a:effectLst/>
                <a:latin typeface="Times New Roman" panose="02020603050405020304" pitchFamily="18" charset="0"/>
                <a:ea typeface="Times New Roman" panose="02020603050405020304" pitchFamily="18" charset="0"/>
              </a:rPr>
              <a:t> button</a:t>
            </a:r>
            <a:endParaRPr lang="en-US" dirty="0"/>
          </a:p>
        </p:txBody>
      </p:sp>
    </p:spTree>
    <p:extLst>
      <p:ext uri="{BB962C8B-B14F-4D97-AF65-F5344CB8AC3E}">
        <p14:creationId xmlns:p14="http://schemas.microsoft.com/office/powerpoint/2010/main" val="11164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D961-29FE-7520-D1FC-A05ED3DD8C38}"/>
              </a:ext>
            </a:extLst>
          </p:cNvPr>
          <p:cNvSpPr>
            <a:spLocks noGrp="1"/>
          </p:cNvSpPr>
          <p:nvPr>
            <p:ph type="title"/>
          </p:nvPr>
        </p:nvSpPr>
        <p:spPr>
          <a:xfrm>
            <a:off x="191219" y="112144"/>
            <a:ext cx="10515600" cy="568894"/>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Installation Mode</a:t>
            </a:r>
            <a:br>
              <a:rPr lang="en-US"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EE135C76-C70E-109F-3796-9CE595851976}"/>
              </a:ext>
            </a:extLst>
          </p:cNvPr>
          <p:cNvSpPr>
            <a:spLocks noGrp="1"/>
          </p:cNvSpPr>
          <p:nvPr>
            <p:ph idx="1"/>
          </p:nvPr>
        </p:nvSpPr>
        <p:spPr>
          <a:xfrm>
            <a:off x="191219" y="681038"/>
            <a:ext cx="11162581" cy="5495925"/>
          </a:xfrm>
        </p:spPr>
        <p:txBody>
          <a:bodyPr/>
          <a:lstStyle/>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you have an existing installation of Altium Designer, and that installation can be updated to the new version you are trying to install now, this page of the </a:t>
            </a:r>
            <a:r>
              <a:rPr lang="en-US" sz="1800" b="1"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Altium Designer Installer</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wizard</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will be available.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Install a new instance of Altium Designer, or update an existing instance.">
            <a:hlinkClick r:id="rId2"/>
            <a:extLst>
              <a:ext uri="{FF2B5EF4-FFF2-40B4-BE49-F238E27FC236}">
                <a16:creationId xmlns:a16="http://schemas.microsoft.com/office/drawing/2014/main" id="{0E452BF9-90C5-4D3B-1B62-E026EEAD16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1852" y="1266748"/>
            <a:ext cx="7127030" cy="4607930"/>
          </a:xfrm>
          <a:prstGeom prst="rect">
            <a:avLst/>
          </a:prstGeom>
          <a:noFill/>
          <a:ln>
            <a:noFill/>
          </a:ln>
        </p:spPr>
      </p:pic>
      <p:sp>
        <p:nvSpPr>
          <p:cNvPr id="5" name="Oval 4">
            <a:extLst>
              <a:ext uri="{FF2B5EF4-FFF2-40B4-BE49-F238E27FC236}">
                <a16:creationId xmlns:a16="http://schemas.microsoft.com/office/drawing/2014/main" id="{CCE5007F-1007-EE5B-5C68-67FDF9AA606E}"/>
              </a:ext>
            </a:extLst>
          </p:cNvPr>
          <p:cNvSpPr/>
          <p:nvPr/>
        </p:nvSpPr>
        <p:spPr>
          <a:xfrm>
            <a:off x="8717167" y="1578635"/>
            <a:ext cx="2932981" cy="2225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solidFill>
                  <a:srgbClr val="000000"/>
                </a:solidFill>
                <a:effectLst/>
                <a:latin typeface="Times New Roman" panose="02020603050405020304" pitchFamily="18" charset="0"/>
                <a:ea typeface="Times New Roman" panose="02020603050405020304" pitchFamily="18" charset="0"/>
              </a:rPr>
              <a:t>Install a new instance of Altium Designer, or update an existing instance.</a:t>
            </a:r>
            <a:endParaRPr lang="en-US" dirty="0"/>
          </a:p>
        </p:txBody>
      </p:sp>
    </p:spTree>
    <p:extLst>
      <p:ext uri="{BB962C8B-B14F-4D97-AF65-F5344CB8AC3E}">
        <p14:creationId xmlns:p14="http://schemas.microsoft.com/office/powerpoint/2010/main" val="28251087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04215-7D2B-05A5-1284-0AEF31885BC4}"/>
              </a:ext>
            </a:extLst>
          </p:cNvPr>
          <p:cNvSpPr>
            <a:spLocks noGrp="1"/>
          </p:cNvSpPr>
          <p:nvPr>
            <p:ph idx="1"/>
          </p:nvPr>
        </p:nvSpPr>
        <p:spPr>
          <a:xfrm>
            <a:off x="838200" y="422694"/>
            <a:ext cx="10515600" cy="5754269"/>
          </a:xfrm>
        </p:spPr>
        <p:txBody>
          <a:bodyPr/>
          <a:lstStyle/>
          <a:p>
            <a:pPr marL="0" marR="0" indent="0" algn="just">
              <a:lnSpc>
                <a:spcPct val="107000"/>
              </a:lnSpc>
              <a:spcBef>
                <a:spcPts val="0"/>
              </a:spcBef>
              <a:spcAft>
                <a:spcPts val="1200"/>
              </a:spcAft>
              <a:buNone/>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above page gives you the choice between: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SzPts val="1000"/>
              <a:buFont typeface="Symbol" panose="05050102010706020507" pitchFamily="18" charset="2"/>
              <a:buChar char=""/>
              <a:tabLst>
                <a:tab pos="457200" algn="l"/>
              </a:tabLs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Installing a separate new instance of Altium Designer – use this option the first time you install Altium Designer with the Offline Installer.</a:t>
            </a:r>
            <a:endParaRPr lang="en-US"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SzPts val="1000"/>
              <a:buFont typeface="Symbol" panose="05050102010706020507" pitchFamily="18" charset="2"/>
              <a:buChar char=""/>
              <a:tabLst>
                <a:tab pos="457200" algn="l"/>
              </a:tabLs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Updating an existing installation of Altium Designer – use this option when you are updating your offline installation of Altium Designer. If you are updating an existing installation, you can select the product instance being updated.</a:t>
            </a:r>
            <a:endParaRPr lang="en-US"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Select the required installation mode, and click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continue</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7155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33F2-3C48-650A-6E9A-7DE14F4070DE}"/>
              </a:ext>
            </a:extLst>
          </p:cNvPr>
          <p:cNvSpPr>
            <a:spLocks noGrp="1"/>
          </p:cNvSpPr>
          <p:nvPr>
            <p:ph type="title"/>
          </p:nvPr>
        </p:nvSpPr>
        <p:spPr>
          <a:xfrm>
            <a:off x="250166" y="298930"/>
            <a:ext cx="10515600" cy="592406"/>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Select Design Functionality</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578377AE-9409-95AD-BAB4-2B7F495B0789}"/>
              </a:ext>
            </a:extLst>
          </p:cNvPr>
          <p:cNvSpPr>
            <a:spLocks noGrp="1"/>
          </p:cNvSpPr>
          <p:nvPr>
            <p:ph idx="1"/>
          </p:nvPr>
        </p:nvSpPr>
        <p:spPr>
          <a:xfrm>
            <a:off x="250166" y="957532"/>
            <a:ext cx="11103634" cy="5469147"/>
          </a:xfrm>
        </p:spPr>
        <p:txBody>
          <a:bodyPr/>
          <a:lstStyle/>
          <a:p>
            <a:pPr marL="0" indent="0" algn="just">
              <a:buNone/>
            </a:pPr>
            <a:r>
              <a:rPr lang="en-US" sz="24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next page of the Installer allows you to specify which features are installed initially. The PCB Design option provides the base software and core technologies required to perform PCB design. It is always installed and cannot be deselected. Use the remaining options to tailor the install to suit your needs.</a:t>
            </a:r>
          </a:p>
          <a:p>
            <a:pPr marL="0" indent="0" algn="just">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Enable the initial functionality you would like in your installation of Altium Designer. This can be changed later if required.">
            <a:hlinkClick r:id="rId2"/>
            <a:extLst>
              <a:ext uri="{FF2B5EF4-FFF2-40B4-BE49-F238E27FC236}">
                <a16:creationId xmlns:a16="http://schemas.microsoft.com/office/drawing/2014/main" id="{07E4286A-F07B-23E7-0C59-5626E28BD4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166" y="2294626"/>
            <a:ext cx="7047781" cy="3605841"/>
          </a:xfrm>
          <a:prstGeom prst="rect">
            <a:avLst/>
          </a:prstGeom>
          <a:noFill/>
          <a:ln>
            <a:noFill/>
          </a:ln>
        </p:spPr>
      </p:pic>
      <p:sp>
        <p:nvSpPr>
          <p:cNvPr id="5" name="Rectangle 4">
            <a:extLst>
              <a:ext uri="{FF2B5EF4-FFF2-40B4-BE49-F238E27FC236}">
                <a16:creationId xmlns:a16="http://schemas.microsoft.com/office/drawing/2014/main" id="{B1197881-B7D1-630B-F4D8-0EF8DA232B99}"/>
              </a:ext>
            </a:extLst>
          </p:cNvPr>
          <p:cNvSpPr/>
          <p:nvPr/>
        </p:nvSpPr>
        <p:spPr>
          <a:xfrm>
            <a:off x="1000664" y="5978107"/>
            <a:ext cx="5287993" cy="5147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07000"/>
              </a:lnSpc>
              <a:spcBef>
                <a:spcPts val="0"/>
              </a:spcBef>
              <a:spcAft>
                <a:spcPts val="12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After defining what functionality you would like, click </a:t>
            </a:r>
            <a:r>
              <a:rPr lang="en-US" sz="18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proceed.</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471254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1966-CD24-2B8C-45E9-DEDE8BEE2EA5}"/>
              </a:ext>
            </a:extLst>
          </p:cNvPr>
          <p:cNvSpPr>
            <a:spLocks noGrp="1"/>
          </p:cNvSpPr>
          <p:nvPr>
            <p:ph type="title"/>
          </p:nvPr>
        </p:nvSpPr>
        <p:spPr>
          <a:xfrm>
            <a:off x="838200" y="284672"/>
            <a:ext cx="10515600" cy="819510"/>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Destination Folders</a:t>
            </a:r>
            <a:br>
              <a:rPr lang="en-US"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000" dirty="0"/>
          </a:p>
        </p:txBody>
      </p:sp>
      <p:sp>
        <p:nvSpPr>
          <p:cNvPr id="3" name="Content Placeholder 2">
            <a:extLst>
              <a:ext uri="{FF2B5EF4-FFF2-40B4-BE49-F238E27FC236}">
                <a16:creationId xmlns:a16="http://schemas.microsoft.com/office/drawing/2014/main" id="{90A21655-46A8-853B-270E-26B59A8493B7}"/>
              </a:ext>
            </a:extLst>
          </p:cNvPr>
          <p:cNvSpPr>
            <a:spLocks noGrp="1"/>
          </p:cNvSpPr>
          <p:nvPr>
            <p:ph idx="1"/>
          </p:nvPr>
        </p:nvSpPr>
        <p:spPr>
          <a:xfrm>
            <a:off x="379562" y="1000664"/>
            <a:ext cx="10783019" cy="4856671"/>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next page of the Installer allows you to specify the destination folders for the install, in terms of both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Program Files</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for the software and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Shared Documents</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that are accessed and used by the software.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Specify where the software and associated documents are to be installed.">
            <a:hlinkClick r:id="rId2"/>
            <a:extLst>
              <a:ext uri="{FF2B5EF4-FFF2-40B4-BE49-F238E27FC236}">
                <a16:creationId xmlns:a16="http://schemas.microsoft.com/office/drawing/2014/main" id="{68A46FBF-D4D5-FE03-19E9-9F845933C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187" y="1682151"/>
            <a:ext cx="8415134" cy="4589253"/>
          </a:xfrm>
          <a:prstGeom prst="rect">
            <a:avLst/>
          </a:prstGeom>
          <a:noFill/>
          <a:ln>
            <a:noFill/>
          </a:ln>
        </p:spPr>
      </p:pic>
    </p:spTree>
    <p:extLst>
      <p:ext uri="{BB962C8B-B14F-4D97-AF65-F5344CB8AC3E}">
        <p14:creationId xmlns:p14="http://schemas.microsoft.com/office/powerpoint/2010/main" val="1531130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al Time Embedded Systems, what is Real Time Embedded Systems, Real Time Embedded Systems Definition, Real Time Embedded Systems Types, Real Time Embedded Systems Examples, Real Time Embedded Systems Applications, Soft Real Time Embedded Systems, Hard Real Time Embedded System">
            <a:extLst>
              <a:ext uri="{FF2B5EF4-FFF2-40B4-BE49-F238E27FC236}">
                <a16:creationId xmlns:a16="http://schemas.microsoft.com/office/drawing/2014/main" id="{C69ECE07-2CE1-81BE-2994-03B2EE11FC8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3200" y="609600"/>
            <a:ext cx="11704320" cy="5730240"/>
          </a:xfrm>
          <a:prstGeom prst="rect">
            <a:avLst/>
          </a:prstGeom>
          <a:noFill/>
          <a:ln>
            <a:noFill/>
          </a:ln>
        </p:spPr>
      </p:pic>
    </p:spTree>
    <p:extLst>
      <p:ext uri="{BB962C8B-B14F-4D97-AF65-F5344CB8AC3E}">
        <p14:creationId xmlns:p14="http://schemas.microsoft.com/office/powerpoint/2010/main" val="9336806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1EF422-1655-26AC-4CDD-67326936F83C}"/>
              </a:ext>
            </a:extLst>
          </p:cNvPr>
          <p:cNvSpPr>
            <a:spLocks noGrp="1"/>
          </p:cNvSpPr>
          <p:nvPr>
            <p:ph idx="1"/>
          </p:nvPr>
        </p:nvSpPr>
        <p:spPr>
          <a:xfrm>
            <a:off x="215660" y="810883"/>
            <a:ext cx="11138140" cy="5366080"/>
          </a:xfrm>
        </p:spPr>
        <p:txBody>
          <a:bodyPr/>
          <a:lstStyle/>
          <a:p>
            <a:pPr marL="0" marR="0" algn="just">
              <a:lnSpc>
                <a:spcPct val="107000"/>
              </a:lnSpc>
              <a:spcBef>
                <a:spcPts val="0"/>
              </a:spcBef>
              <a:spcAft>
                <a:spcPts val="120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Program Files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1200"/>
              </a:spcAft>
              <a:buNone/>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C:\Program Files\Altium\AD22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Shared Documents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C:\Users\Public\Documents\Altium\AD22</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12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specify alternate locations, type the location directly into the applicable field or click the folder icon at the right of a field and browse for the required destination folder. Once the install locations are specified, click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continue.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219293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8B845-2966-AF4D-ABEE-7D91B5020680}"/>
              </a:ext>
            </a:extLst>
          </p:cNvPr>
          <p:cNvSpPr>
            <a:spLocks noGrp="1"/>
          </p:cNvSpPr>
          <p:nvPr>
            <p:ph type="title"/>
          </p:nvPr>
        </p:nvSpPr>
        <p:spPr>
          <a:xfrm>
            <a:off x="596660" y="198407"/>
            <a:ext cx="9220200" cy="793541"/>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Customer Experience Improvement Program</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166E31B1-47A5-2F3E-853A-3ADF4C60BB81}"/>
              </a:ext>
            </a:extLst>
          </p:cNvPr>
          <p:cNvSpPr>
            <a:spLocks noGrp="1"/>
          </p:cNvSpPr>
          <p:nvPr>
            <p:ph idx="1"/>
          </p:nvPr>
        </p:nvSpPr>
        <p:spPr>
          <a:xfrm>
            <a:off x="241540" y="854015"/>
            <a:ext cx="11112260" cy="5322948"/>
          </a:xfrm>
        </p:spPr>
        <p:txBody>
          <a:bodyPr/>
          <a:lstStyle/>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rPr>
              <a:t>This page is used to choose whether to participate in the Customer Experience Improvement Program. Since this program requires connection with Altium, it is not required for an offline installation, therefore, you can choose the </a:t>
            </a:r>
            <a:r>
              <a:rPr lang="en-US" sz="1800" b="1" kern="0" dirty="0">
                <a:solidFill>
                  <a:srgbClr val="000000"/>
                </a:solidFill>
                <a:effectLst/>
                <a:latin typeface="Times New Roman" panose="02020603050405020304" pitchFamily="18" charset="0"/>
                <a:ea typeface="Times New Roman" panose="02020603050405020304" pitchFamily="18" charset="0"/>
              </a:rPr>
              <a:t>Don't participate</a:t>
            </a:r>
            <a:r>
              <a:rPr lang="en-US" sz="1800" kern="0" dirty="0">
                <a:solidFill>
                  <a:srgbClr val="000000"/>
                </a:solidFill>
                <a:effectLst/>
                <a:latin typeface="Times New Roman" panose="02020603050405020304" pitchFamily="18" charset="0"/>
                <a:ea typeface="Times New Roman" panose="02020603050405020304" pitchFamily="18" charset="0"/>
              </a:rPr>
              <a:t> option then click </a:t>
            </a:r>
            <a:r>
              <a:rPr lang="en-US" sz="1800" b="1" kern="0" dirty="0">
                <a:solidFill>
                  <a:srgbClr val="000000"/>
                </a:solidFill>
                <a:effectLst/>
                <a:latin typeface="Times New Roman" panose="02020603050405020304" pitchFamily="18" charset="0"/>
                <a:ea typeface="Times New Roman" panose="02020603050405020304" pitchFamily="18" charset="0"/>
              </a:rPr>
              <a:t>Next.</a:t>
            </a:r>
          </a:p>
        </p:txBody>
      </p:sp>
      <p:pic>
        <p:nvPicPr>
          <p:cNvPr id="4" name="Picture 3">
            <a:extLst>
              <a:ext uri="{FF2B5EF4-FFF2-40B4-BE49-F238E27FC236}">
                <a16:creationId xmlns:a16="http://schemas.microsoft.com/office/drawing/2014/main" id="{A31324B2-74B0-D2EF-3774-EF3612B6DD94}"/>
              </a:ext>
            </a:extLst>
          </p:cNvPr>
          <p:cNvPicPr>
            <a:picLocks noChangeAspect="1"/>
          </p:cNvPicPr>
          <p:nvPr/>
        </p:nvPicPr>
        <p:blipFill>
          <a:blip r:embed="rId2"/>
          <a:stretch>
            <a:fillRect/>
          </a:stretch>
        </p:blipFill>
        <p:spPr>
          <a:xfrm>
            <a:off x="945251" y="1742536"/>
            <a:ext cx="5895496" cy="4002656"/>
          </a:xfrm>
          <a:prstGeom prst="rect">
            <a:avLst/>
          </a:prstGeom>
        </p:spPr>
      </p:pic>
    </p:spTree>
    <p:extLst>
      <p:ext uri="{BB962C8B-B14F-4D97-AF65-F5344CB8AC3E}">
        <p14:creationId xmlns:p14="http://schemas.microsoft.com/office/powerpoint/2010/main" val="296888382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D004-A85F-746D-088F-981B9398295F}"/>
              </a:ext>
            </a:extLst>
          </p:cNvPr>
          <p:cNvSpPr>
            <a:spLocks noGrp="1"/>
          </p:cNvSpPr>
          <p:nvPr>
            <p:ph type="title"/>
          </p:nvPr>
        </p:nvSpPr>
        <p:spPr>
          <a:xfrm>
            <a:off x="94891" y="172529"/>
            <a:ext cx="11258909" cy="733246"/>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Ready To Install</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FAD40828-29CD-D39C-F579-C11D70C8AC5D}"/>
              </a:ext>
            </a:extLst>
          </p:cNvPr>
          <p:cNvSpPr>
            <a:spLocks noGrp="1"/>
          </p:cNvSpPr>
          <p:nvPr>
            <p:ph idx="1"/>
          </p:nvPr>
        </p:nvSpPr>
        <p:spPr>
          <a:xfrm>
            <a:off x="94891" y="905775"/>
            <a:ext cx="11258909" cy="5271188"/>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Installer now has all the information it requires to proceed with the installation. If you need to change anything, click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Back</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button. If you want to cancel out of the install, click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Cancel</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6" name="Picture 5" descr="Ready to begin the install!">
            <a:hlinkClick r:id="rId2"/>
            <a:extLst>
              <a:ext uri="{FF2B5EF4-FFF2-40B4-BE49-F238E27FC236}">
                <a16:creationId xmlns:a16="http://schemas.microsoft.com/office/drawing/2014/main" id="{66354022-E3A9-2773-04F8-37CCD778A9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925" y="1874717"/>
            <a:ext cx="4021455" cy="2867025"/>
          </a:xfrm>
          <a:prstGeom prst="rect">
            <a:avLst/>
          </a:prstGeom>
          <a:noFill/>
          <a:ln>
            <a:noFill/>
          </a:ln>
        </p:spPr>
      </p:pic>
      <p:sp>
        <p:nvSpPr>
          <p:cNvPr id="7" name="Rectangle 6">
            <a:extLst>
              <a:ext uri="{FF2B5EF4-FFF2-40B4-BE49-F238E27FC236}">
                <a16:creationId xmlns:a16="http://schemas.microsoft.com/office/drawing/2014/main" id="{CF928DF2-4CC9-903D-D31E-D949A7636243}"/>
              </a:ext>
            </a:extLst>
          </p:cNvPr>
          <p:cNvSpPr/>
          <p:nvPr/>
        </p:nvSpPr>
        <p:spPr>
          <a:xfrm>
            <a:off x="448574" y="4934309"/>
            <a:ext cx="4511615" cy="8453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07000"/>
              </a:lnSpc>
              <a:spcBef>
                <a:spcPts val="0"/>
              </a:spcBef>
              <a:spcAft>
                <a:spcPts val="12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Ready to begin the install!</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0">
                <a:solidFill>
                  <a:srgbClr val="000000"/>
                </a:solidFill>
                <a:effectLst/>
                <a:latin typeface="Times New Roman" panose="02020603050405020304" pitchFamily="18" charset="0"/>
                <a:ea typeface="Times New Roman" panose="02020603050405020304" pitchFamily="18" charset="0"/>
              </a:rPr>
              <a:t>To proceed with the installation, click </a:t>
            </a:r>
            <a:r>
              <a:rPr lang="en-US" sz="1800" b="1" kern="0">
                <a:solidFill>
                  <a:srgbClr val="000000"/>
                </a:solidFill>
                <a:effectLst/>
                <a:latin typeface="Times New Roman" panose="02020603050405020304" pitchFamily="18" charset="0"/>
                <a:ea typeface="Times New Roman" panose="02020603050405020304" pitchFamily="18" charset="0"/>
              </a:rPr>
              <a:t>Next</a:t>
            </a:r>
            <a:endParaRPr lang="en-US"/>
          </a:p>
        </p:txBody>
      </p:sp>
    </p:spTree>
    <p:extLst>
      <p:ext uri="{BB962C8B-B14F-4D97-AF65-F5344CB8AC3E}">
        <p14:creationId xmlns:p14="http://schemas.microsoft.com/office/powerpoint/2010/main" val="8607553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4DB45-5F97-2853-6E02-D6B57AEFCCAE}"/>
              </a:ext>
            </a:extLst>
          </p:cNvPr>
          <p:cNvSpPr>
            <a:spLocks noGrp="1"/>
          </p:cNvSpPr>
          <p:nvPr>
            <p:ph type="title"/>
          </p:nvPr>
        </p:nvSpPr>
        <p:spPr>
          <a:xfrm>
            <a:off x="838200" y="365125"/>
            <a:ext cx="10515600" cy="799441"/>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Installing Altium Designer</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Content Placeholder 2">
            <a:extLst>
              <a:ext uri="{FF2B5EF4-FFF2-40B4-BE49-F238E27FC236}">
                <a16:creationId xmlns:a16="http://schemas.microsoft.com/office/drawing/2014/main" id="{77EFAD18-4873-C930-D1F7-CB7762A40EE5}"/>
              </a:ext>
            </a:extLst>
          </p:cNvPr>
          <p:cNvSpPr>
            <a:spLocks noGrp="1"/>
          </p:cNvSpPr>
          <p:nvPr>
            <p:ph idx="1"/>
          </p:nvPr>
        </p:nvSpPr>
        <p:spPr>
          <a:xfrm>
            <a:off x="120770" y="1164566"/>
            <a:ext cx="11233030" cy="5012397"/>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page will change from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Ready to Install</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Installing Altium Designer</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the installation will proceed with the required files first being prepared (from the set of files contained within the unzipped Offline Installation package). Progress of this preparation is displayed within the Installer itself.</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descr="Installation commences by preparing the required set of install files.">
            <a:hlinkClick r:id="rId2"/>
            <a:extLst>
              <a:ext uri="{FF2B5EF4-FFF2-40B4-BE49-F238E27FC236}">
                <a16:creationId xmlns:a16="http://schemas.microsoft.com/office/drawing/2014/main" id="{B1785203-DDDD-0EDB-70E3-4359A3B199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0301" y="1964008"/>
            <a:ext cx="6455781" cy="3858822"/>
          </a:xfrm>
          <a:prstGeom prst="rect">
            <a:avLst/>
          </a:prstGeom>
          <a:noFill/>
          <a:ln>
            <a:noFill/>
          </a:ln>
        </p:spPr>
      </p:pic>
    </p:spTree>
    <p:extLst>
      <p:ext uri="{BB962C8B-B14F-4D97-AF65-F5344CB8AC3E}">
        <p14:creationId xmlns:p14="http://schemas.microsoft.com/office/powerpoint/2010/main" val="22265698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49D3E-0672-68D2-F57F-444EEC9D66A1}"/>
              </a:ext>
            </a:extLst>
          </p:cNvPr>
          <p:cNvSpPr>
            <a:spLocks noGrp="1"/>
          </p:cNvSpPr>
          <p:nvPr>
            <p:ph idx="1"/>
          </p:nvPr>
        </p:nvSpPr>
        <p:spPr>
          <a:xfrm>
            <a:off x="163902" y="293298"/>
            <a:ext cx="11189898" cy="5883665"/>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Once the preparation of files is complete, they will be installed, again with progress displayed in the Installer.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After the file preparation is complete, the software is then installed.">
            <a:hlinkClick r:id="rId2"/>
            <a:extLst>
              <a:ext uri="{FF2B5EF4-FFF2-40B4-BE49-F238E27FC236}">
                <a16:creationId xmlns:a16="http://schemas.microsoft.com/office/drawing/2014/main" id="{51E468B6-EE94-2B15-A1B8-4F235F00C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464" y="810883"/>
            <a:ext cx="8350369" cy="4891177"/>
          </a:xfrm>
          <a:prstGeom prst="rect">
            <a:avLst/>
          </a:prstGeom>
          <a:noFill/>
          <a:ln>
            <a:noFill/>
          </a:ln>
        </p:spPr>
      </p:pic>
    </p:spTree>
    <p:extLst>
      <p:ext uri="{BB962C8B-B14F-4D97-AF65-F5344CB8AC3E}">
        <p14:creationId xmlns:p14="http://schemas.microsoft.com/office/powerpoint/2010/main" val="301593489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5CA5-E489-1049-4A6D-34B06CAF47F1}"/>
              </a:ext>
            </a:extLst>
          </p:cNvPr>
          <p:cNvSpPr>
            <a:spLocks noGrp="1"/>
          </p:cNvSpPr>
          <p:nvPr>
            <p:ph type="title"/>
          </p:nvPr>
        </p:nvSpPr>
        <p:spPr>
          <a:xfrm>
            <a:off x="838200" y="181156"/>
            <a:ext cx="10515600" cy="690112"/>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Installation Complete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96884482-0B21-4BAD-4221-0FB6085C3B94}"/>
              </a:ext>
            </a:extLst>
          </p:cNvPr>
          <p:cNvSpPr>
            <a:spLocks noGrp="1"/>
          </p:cNvSpPr>
          <p:nvPr>
            <p:ph idx="1"/>
          </p:nvPr>
        </p:nvSpPr>
        <p:spPr>
          <a:xfrm>
            <a:off x="345057" y="1095555"/>
            <a:ext cx="11008743" cy="5081408"/>
          </a:xfrm>
        </p:spPr>
        <p:txBody>
          <a:bodyPr/>
          <a:lstStyle/>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When the installation itself completes, you have reached the end of the Installer wizard.</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That's it, installation is complete!">
            <a:hlinkClick r:id="rId2"/>
            <a:extLst>
              <a:ext uri="{FF2B5EF4-FFF2-40B4-BE49-F238E27FC236}">
                <a16:creationId xmlns:a16="http://schemas.microsoft.com/office/drawing/2014/main" id="{7FFBC851-FB58-3A8E-EFF9-F078582DF6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237" y="1590015"/>
            <a:ext cx="6432412" cy="3534075"/>
          </a:xfrm>
          <a:prstGeom prst="rect">
            <a:avLst/>
          </a:prstGeom>
          <a:noFill/>
          <a:ln>
            <a:noFill/>
          </a:ln>
        </p:spPr>
      </p:pic>
      <p:sp>
        <p:nvSpPr>
          <p:cNvPr id="5" name="Rectangle 4">
            <a:extLst>
              <a:ext uri="{FF2B5EF4-FFF2-40B4-BE49-F238E27FC236}">
                <a16:creationId xmlns:a16="http://schemas.microsoft.com/office/drawing/2014/main" id="{3A6175AF-0EC7-426E-DF20-EE11D70F51B4}"/>
              </a:ext>
            </a:extLst>
          </p:cNvPr>
          <p:cNvSpPr/>
          <p:nvPr/>
        </p:nvSpPr>
        <p:spPr>
          <a:xfrm>
            <a:off x="1319842" y="5267985"/>
            <a:ext cx="5305245" cy="5748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kern="0" dirty="0">
                <a:solidFill>
                  <a:srgbClr val="000000"/>
                </a:solidFill>
                <a:effectLst/>
                <a:latin typeface="Times New Roman" panose="02020603050405020304" pitchFamily="18" charset="0"/>
                <a:ea typeface="Times New Roman" panose="02020603050405020304" pitchFamily="18" charset="0"/>
              </a:rPr>
              <a:t>Click </a:t>
            </a:r>
            <a:r>
              <a:rPr lang="en-US" sz="1800" b="1" kern="0" dirty="0">
                <a:solidFill>
                  <a:srgbClr val="000000"/>
                </a:solidFill>
                <a:effectLst/>
                <a:latin typeface="Times New Roman" panose="02020603050405020304" pitchFamily="18" charset="0"/>
                <a:ea typeface="Times New Roman" panose="02020603050405020304" pitchFamily="18" charset="0"/>
              </a:rPr>
              <a:t>Finish</a:t>
            </a:r>
            <a:r>
              <a:rPr lang="en-US" sz="1800" kern="0" dirty="0">
                <a:solidFill>
                  <a:srgbClr val="000000"/>
                </a:solidFill>
                <a:effectLst/>
                <a:latin typeface="Times New Roman" panose="02020603050405020304" pitchFamily="18" charset="0"/>
                <a:ea typeface="Times New Roman" panose="02020603050405020304" pitchFamily="18" charset="0"/>
              </a:rPr>
              <a:t> to exit the wizard</a:t>
            </a:r>
            <a:endParaRPr lang="en-US" dirty="0"/>
          </a:p>
        </p:txBody>
      </p:sp>
    </p:spTree>
    <p:extLst>
      <p:ext uri="{BB962C8B-B14F-4D97-AF65-F5344CB8AC3E}">
        <p14:creationId xmlns:p14="http://schemas.microsoft.com/office/powerpoint/2010/main" val="10670677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CD51-6557-D2DB-2494-B1F7FC8A7783}"/>
              </a:ext>
            </a:extLst>
          </p:cNvPr>
          <p:cNvSpPr>
            <a:spLocks noGrp="1"/>
          </p:cNvSpPr>
          <p:nvPr>
            <p:ph type="title"/>
          </p:nvPr>
        </p:nvSpPr>
        <p:spPr>
          <a:xfrm>
            <a:off x="838200" y="365125"/>
            <a:ext cx="10515600" cy="583781"/>
          </a:xfrm>
        </p:spPr>
        <p:txBody>
          <a:bodyPr>
            <a:normAutofit/>
          </a:bodyPr>
          <a:lstStyle/>
          <a:p>
            <a:r>
              <a:rPr lang="en-US" sz="2800" b="1" kern="0" dirty="0">
                <a:solidFill>
                  <a:srgbClr val="000000"/>
                </a:solidFill>
                <a:effectLst/>
                <a:latin typeface="Times New Roman" panose="02020603050405020304" pitchFamily="18" charset="0"/>
                <a:ea typeface="Times New Roman" panose="02020603050405020304" pitchFamily="18" charset="0"/>
              </a:rPr>
              <a:t>Importing Preferences from a Previous Version or Major Release</a:t>
            </a:r>
            <a:endParaRPr lang="en-US" sz="2800" dirty="0"/>
          </a:p>
        </p:txBody>
      </p:sp>
      <p:sp>
        <p:nvSpPr>
          <p:cNvPr id="3" name="Content Placeholder 2">
            <a:extLst>
              <a:ext uri="{FF2B5EF4-FFF2-40B4-BE49-F238E27FC236}">
                <a16:creationId xmlns:a16="http://schemas.microsoft.com/office/drawing/2014/main" id="{5036C384-53ED-DA9C-0624-5819D1DCD12C}"/>
              </a:ext>
            </a:extLst>
          </p:cNvPr>
          <p:cNvSpPr>
            <a:spLocks noGrp="1"/>
          </p:cNvSpPr>
          <p:nvPr>
            <p:ph idx="1"/>
          </p:nvPr>
        </p:nvSpPr>
        <p:spPr>
          <a:xfrm>
            <a:off x="207034" y="1052423"/>
            <a:ext cx="11146766" cy="5124540"/>
          </a:xfrm>
        </p:spPr>
        <p:txBody>
          <a:bodyPr/>
          <a:lstStyle/>
          <a:p>
            <a:r>
              <a:rPr lang="en-US"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After installing and launching your new version of Altium Designer, the </a:t>
            </a:r>
            <a:r>
              <a:rPr lang="en-US" kern="0" dirty="0">
                <a:solidFill>
                  <a:srgbClr val="007DD4"/>
                </a:solidFill>
                <a:latin typeface="Times New Roman" panose="02020603050405020304" pitchFamily="18" charset="0"/>
                <a:ea typeface="Times New Roman" panose="02020603050405020304" pitchFamily="18" charset="0"/>
                <a:cs typeface="Times New Roman" panose="02020603050405020304" pitchFamily="18" charset="0"/>
                <a:hlinkClick r:id="rId2"/>
              </a:rPr>
              <a:t>Import settings dialog</a:t>
            </a:r>
            <a:r>
              <a:rPr lang="en-US"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will open in which you are given the opportunity to import preferences from the most recent previous installation at startup.</a:t>
            </a: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descr="Import settings from your previous version's installation.">
            <a:hlinkClick r:id="rId3"/>
            <a:extLst>
              <a:ext uri="{FF2B5EF4-FFF2-40B4-BE49-F238E27FC236}">
                <a16:creationId xmlns:a16="http://schemas.microsoft.com/office/drawing/2014/main" id="{F6CC19BF-A6F9-EBA0-50CE-B1AD7A5A52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6369" y="2234243"/>
            <a:ext cx="5667729" cy="3726610"/>
          </a:xfrm>
          <a:prstGeom prst="rect">
            <a:avLst/>
          </a:prstGeom>
          <a:noFill/>
          <a:ln>
            <a:noFill/>
          </a:ln>
        </p:spPr>
      </p:pic>
    </p:spTree>
    <p:extLst>
      <p:ext uri="{BB962C8B-B14F-4D97-AF65-F5344CB8AC3E}">
        <p14:creationId xmlns:p14="http://schemas.microsoft.com/office/powerpoint/2010/main" val="11729132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FDB2-AC13-86D0-83BE-AC3E5FA527A1}"/>
              </a:ext>
            </a:extLst>
          </p:cNvPr>
          <p:cNvSpPr>
            <a:spLocks noGrp="1"/>
          </p:cNvSpPr>
          <p:nvPr>
            <p:ph type="title"/>
          </p:nvPr>
        </p:nvSpPr>
        <p:spPr>
          <a:xfrm>
            <a:off x="838200" y="365125"/>
            <a:ext cx="10515600" cy="764935"/>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Licensing the Software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7CFCF6D-E3F3-F570-F506-3C714929C1BB}"/>
              </a:ext>
            </a:extLst>
          </p:cNvPr>
          <p:cNvSpPr>
            <a:spLocks noGrp="1"/>
          </p:cNvSpPr>
          <p:nvPr>
            <p:ph idx="1"/>
          </p:nvPr>
        </p:nvSpPr>
        <p:spPr>
          <a:xfrm>
            <a:off x="431321" y="1130060"/>
            <a:ext cx="10922479" cy="5046903"/>
          </a:xfrm>
        </p:spPr>
        <p:txBody>
          <a:bodyPr/>
          <a:lstStyle/>
          <a:p>
            <a:pPr marL="0" indent="0">
              <a:buNone/>
            </a:pPr>
            <a:r>
              <a:rPr lang="en-US" sz="1800" kern="0" dirty="0">
                <a:solidFill>
                  <a:srgbClr val="000000"/>
                </a:solidFill>
                <a:effectLst/>
                <a:latin typeface="Times New Roman" panose="02020603050405020304" pitchFamily="18" charset="0"/>
                <a:ea typeface="Times New Roman" panose="02020603050405020304" pitchFamily="18" charset="0"/>
              </a:rPr>
              <a:t>When Altium Designer starts, it will display the </a:t>
            </a:r>
            <a:r>
              <a:rPr lang="en-US" sz="1800" b="1" kern="0" dirty="0">
                <a:solidFill>
                  <a:srgbClr val="000000"/>
                </a:solidFill>
                <a:effectLst/>
                <a:latin typeface="Times New Roman" panose="02020603050405020304" pitchFamily="18" charset="0"/>
                <a:ea typeface="Times New Roman" panose="02020603050405020304" pitchFamily="18" charset="0"/>
              </a:rPr>
              <a:t>License Management</a:t>
            </a:r>
            <a:r>
              <a:rPr lang="en-US" sz="1800" kern="0" dirty="0">
                <a:solidFill>
                  <a:srgbClr val="000000"/>
                </a:solidFill>
                <a:effectLst/>
                <a:latin typeface="Times New Roman" panose="02020603050405020304" pitchFamily="18" charset="0"/>
                <a:ea typeface="Times New Roman" panose="02020603050405020304" pitchFamily="18" charset="0"/>
              </a:rPr>
              <a:t> page, as shown in .the image below:</a:t>
            </a:r>
          </a:p>
          <a:p>
            <a:pPr marL="0" indent="0">
              <a:buNone/>
            </a:pPr>
            <a:endParaRPr lang="en-US" dirty="0"/>
          </a:p>
        </p:txBody>
      </p:sp>
      <p:pic>
        <p:nvPicPr>
          <p:cNvPr id="4" name="Picture 3" descr="The License Management page is command central for getting Altium Designer licensed.">
            <a:extLst>
              <a:ext uri="{FF2B5EF4-FFF2-40B4-BE49-F238E27FC236}">
                <a16:creationId xmlns:a16="http://schemas.microsoft.com/office/drawing/2014/main" id="{1AD54BA8-F46F-43DB-35BD-E20BCA153E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321" y="1662783"/>
            <a:ext cx="7134045" cy="4220432"/>
          </a:xfrm>
          <a:prstGeom prst="rect">
            <a:avLst/>
          </a:prstGeom>
          <a:noFill/>
          <a:ln>
            <a:noFill/>
          </a:ln>
        </p:spPr>
      </p:pic>
    </p:spTree>
    <p:extLst>
      <p:ext uri="{BB962C8B-B14F-4D97-AF65-F5344CB8AC3E}">
        <p14:creationId xmlns:p14="http://schemas.microsoft.com/office/powerpoint/2010/main" val="356499764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1D5C4-B2CD-5188-8382-F1C55D8263BB}"/>
              </a:ext>
            </a:extLst>
          </p:cNvPr>
          <p:cNvSpPr>
            <a:spLocks noGrp="1"/>
          </p:cNvSpPr>
          <p:nvPr>
            <p:ph idx="1"/>
          </p:nvPr>
        </p:nvSpPr>
        <p:spPr>
          <a:xfrm>
            <a:off x="379562" y="439947"/>
            <a:ext cx="10974238" cy="5737016"/>
          </a:xfrm>
        </p:spPr>
        <p:txBody>
          <a:bodyPr/>
          <a:lstStyle/>
          <a:p>
            <a:pPr marL="0" marR="0" algn="just">
              <a:lnSpc>
                <a:spcPct val="107000"/>
              </a:lnSpc>
              <a:spcBef>
                <a:spcPts val="0"/>
              </a:spcBef>
              <a:spcAft>
                <a:spcPts val="1200"/>
              </a:spcAft>
            </a:pPr>
            <a:r>
              <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now two actions to perform in order to setup the software to work effectively offline:</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Configure Altium Designer to operate in an </a:t>
            </a:r>
            <a:r>
              <a:rPr lang="en-US" sz="3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offline mode</a:t>
            </a:r>
            <a:r>
              <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that it will not attempt to contact Altium to validate licensing.</a:t>
            </a:r>
            <a:endParaRPr lang="en-US" sz="3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 a </a:t>
            </a:r>
            <a:r>
              <a:rPr lang="en-US" sz="32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standalone</a:t>
            </a:r>
            <a:r>
              <a:rPr lang="en-US" sz="3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license file, which is required to unlock Altium Designer's functionality.</a:t>
            </a:r>
            <a:endParaRPr lang="en-US" sz="32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0691308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11CF8-1254-E68F-848E-1C6187CA6189}"/>
              </a:ext>
            </a:extLst>
          </p:cNvPr>
          <p:cNvSpPr>
            <a:spLocks noGrp="1"/>
          </p:cNvSpPr>
          <p:nvPr>
            <p:ph type="title"/>
          </p:nvPr>
        </p:nvSpPr>
        <p:spPr>
          <a:xfrm>
            <a:off x="838200" y="77638"/>
            <a:ext cx="10515600" cy="603400"/>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36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Switching to Offline Mode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F6C0AF2-1078-58A5-D38E-CDC6748949CD}"/>
              </a:ext>
            </a:extLst>
          </p:cNvPr>
          <p:cNvSpPr>
            <a:spLocks noGrp="1"/>
          </p:cNvSpPr>
          <p:nvPr>
            <p:ph idx="1"/>
          </p:nvPr>
        </p:nvSpPr>
        <p:spPr>
          <a:xfrm>
            <a:off x="224287" y="810883"/>
            <a:ext cx="11129513" cy="5366080"/>
          </a:xfrm>
        </p:spPr>
        <p:txBody>
          <a:bodyPr/>
          <a:lstStyle/>
          <a:p>
            <a:pPr marL="0" marR="0" algn="just">
              <a:lnSpc>
                <a:spcPct val="107000"/>
              </a:lnSpc>
              <a:spcBef>
                <a:spcPts val="0"/>
              </a:spcBef>
              <a:spcAft>
                <a:spcPts val="1200"/>
              </a:spcAf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switch Altium Designer to an offline mode, essentially severing the connection to Altium:</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Click on the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Account preferences</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link. This gives access to the </a:t>
            </a:r>
            <a:r>
              <a:rPr lang="en-US"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System Account Management page</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of the </a:t>
            </a:r>
            <a:r>
              <a:rPr lang="en-US"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Preferences dialog</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Enable the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 I wish to remain disconnected from Altium</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option. By enabling this option, your installation of Altium Designer will stay completely disconnected from Altium. While disconnected, you will not be able to access or use any of the on demand services that require a connection with Altium. In essence, this option is a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'full offline'</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switch.</a:t>
            </a:r>
            <a:endParaRPr lang="en-US"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Click </a:t>
            </a:r>
            <a:r>
              <a:rPr lang="en-US"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accept the change and close the </a:t>
            </a:r>
            <a:r>
              <a:rPr lang="en-US"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Preferences</a:t>
            </a:r>
            <a:r>
              <a:rPr lang="en-US"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dialog.</a:t>
            </a:r>
            <a:endParaRPr lang="en-US"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142295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0A95FC-75E5-A6F8-6831-BAA953CB21A5}"/>
              </a:ext>
            </a:extLst>
          </p:cNvPr>
          <p:cNvSpPr>
            <a:spLocks noGrp="1"/>
          </p:cNvSpPr>
          <p:nvPr>
            <p:ph idx="1"/>
          </p:nvPr>
        </p:nvSpPr>
        <p:spPr>
          <a:xfrm>
            <a:off x="243840" y="1352550"/>
            <a:ext cx="11714480" cy="5353050"/>
          </a:xfrm>
        </p:spPr>
        <p:txBody>
          <a:bodyPr/>
          <a:lstStyle/>
          <a:p>
            <a:pPr marL="0" indent="0">
              <a:buNone/>
            </a:pPr>
            <a:r>
              <a:rPr lang="en-US" sz="3200" dirty="0">
                <a:effectLst/>
                <a:latin typeface="Times New Roman" panose="02020603050405020304" pitchFamily="18" charset="0"/>
                <a:ea typeface="Calibri" panose="020F0502020204030204" pitchFamily="34" charset="0"/>
              </a:rPr>
              <a:t>When a soft real-time system misses a deadline for a given operation, the operation does not immediately lose all of its value. Instead, the value diminishes over time i.e. it decreases toward zero as time moves farther beyond the deadline</a:t>
            </a:r>
            <a:r>
              <a:rPr lang="en-US" sz="3200" dirty="0">
                <a:latin typeface="Times New Roman" panose="02020603050405020304" pitchFamily="18" charset="0"/>
                <a:ea typeface="Calibri" panose="020F0502020204030204" pitchFamily="34" charset="0"/>
              </a:rPr>
              <a:t>. that,</a:t>
            </a:r>
            <a:endParaRPr lang="en-US" sz="3200" dirty="0">
              <a:effectLst/>
              <a:latin typeface="Times New Roman" panose="02020603050405020304" pitchFamily="18" charset="0"/>
              <a:ea typeface="Calibri" panose="020F0502020204030204" pitchFamily="34" charset="0"/>
            </a:endParaRPr>
          </a:p>
          <a:p>
            <a:pPr marL="0" indent="0">
              <a:buNone/>
            </a:pPr>
            <a:r>
              <a:rPr lang="en-US" sz="3200" dirty="0">
                <a:effectLst/>
                <a:latin typeface="Times New Roman" panose="02020603050405020304" pitchFamily="18" charset="0"/>
                <a:ea typeface="Calibri" panose="020F0502020204030204" pitchFamily="34" charset="0"/>
              </a:rPr>
              <a:t>A Real time system in which the violation of time limitations will cause only </a:t>
            </a:r>
            <a:r>
              <a:rPr lang="en-US" sz="3200" b="1" dirty="0">
                <a:effectLst/>
                <a:latin typeface="Times New Roman" panose="02020603050405020304" pitchFamily="18" charset="0"/>
                <a:ea typeface="Calibri" panose="020F0502020204030204" pitchFamily="34" charset="0"/>
              </a:rPr>
              <a:t>degraded quality</a:t>
            </a:r>
            <a:r>
              <a:rPr lang="en-US" sz="3200" dirty="0">
                <a:effectLst/>
                <a:latin typeface="Times New Roman" panose="02020603050405020304" pitchFamily="18" charset="0"/>
                <a:ea typeface="Calibri" panose="020F0502020204030204" pitchFamily="34" charset="0"/>
              </a:rPr>
              <a:t>, but the system can continue to operate is known as a </a:t>
            </a:r>
            <a:r>
              <a:rPr lang="en-US" sz="3200" b="1" dirty="0">
                <a:effectLst/>
                <a:latin typeface="Times New Roman" panose="02020603050405020304" pitchFamily="18" charset="0"/>
                <a:ea typeface="Calibri" panose="020F0502020204030204" pitchFamily="34" charset="0"/>
              </a:rPr>
              <a:t>Soft real time system</a:t>
            </a:r>
            <a:r>
              <a:rPr lang="en-US" sz="3200" dirty="0">
                <a:effectLst/>
                <a:latin typeface="Times New Roman" panose="02020603050405020304" pitchFamily="18" charset="0"/>
                <a:ea typeface="Calibri" panose="020F0502020204030204" pitchFamily="34" charset="0"/>
              </a:rPr>
              <a:t>. </a:t>
            </a:r>
            <a:endParaRPr lang="en-US" sz="3200" dirty="0">
              <a:latin typeface="Times New Roman" panose="02020603050405020304" pitchFamily="18" charset="0"/>
            </a:endParaRPr>
          </a:p>
          <a:p>
            <a:pPr marL="0" indent="0">
              <a:buNone/>
            </a:pPr>
            <a:r>
              <a:rPr lang="en-US" sz="3200" dirty="0">
                <a:effectLst/>
                <a:latin typeface="Times New Roman" panose="02020603050405020304" pitchFamily="18" charset="0"/>
                <a:ea typeface="Calibri" panose="020F0502020204030204" pitchFamily="34" charset="0"/>
              </a:rPr>
              <a:t>Examples: A Microwave Oven, washing machine, TV remote, websites, computer games, cellular networks, online database and multimedia transmission and reception. </a:t>
            </a:r>
            <a:r>
              <a:rPr lang="en-US" sz="3200" dirty="0" err="1">
                <a:effectLst/>
                <a:latin typeface="Times New Roman" panose="02020603050405020304" pitchFamily="18" charset="0"/>
                <a:ea typeface="Calibri" panose="020F0502020204030204" pitchFamily="34" charset="0"/>
              </a:rPr>
              <a:t>etc</a:t>
            </a:r>
            <a:endParaRPr lang="en-US" sz="3200" dirty="0"/>
          </a:p>
        </p:txBody>
      </p:sp>
      <p:sp>
        <p:nvSpPr>
          <p:cNvPr id="2" name="TextBox 1">
            <a:extLst>
              <a:ext uri="{FF2B5EF4-FFF2-40B4-BE49-F238E27FC236}">
                <a16:creationId xmlns:a16="http://schemas.microsoft.com/office/drawing/2014/main" id="{FCC4C2E4-129F-306B-E311-A7BE166EBCF1}"/>
              </a:ext>
            </a:extLst>
          </p:cNvPr>
          <p:cNvSpPr txBox="1"/>
          <p:nvPr/>
        </p:nvSpPr>
        <p:spPr>
          <a:xfrm>
            <a:off x="466725" y="209550"/>
            <a:ext cx="11439525" cy="743473"/>
          </a:xfrm>
          <a:prstGeom prst="rect">
            <a:avLst/>
          </a:prstGeom>
          <a:solidFill>
            <a:schemeClr val="accent2">
              <a:lumMod val="40000"/>
              <a:lumOff val="60000"/>
            </a:schemeClr>
          </a:solidFill>
          <a:ln w="28575">
            <a:solidFill>
              <a:srgbClr val="FFFF00"/>
            </a:solidFill>
          </a:ln>
        </p:spPr>
        <p:txBody>
          <a:bodyPr wrap="square" rtlCol="0">
            <a:spAutoFit/>
          </a:bodyPr>
          <a:lstStyle/>
          <a:p>
            <a:pPr marL="342900" marR="0" lvl="0" indent="-342900" algn="ctr" defTabSz="914400" rtl="0" eaLnBrk="1" fontAlgn="auto" latinLnBrk="0" hangingPunct="1">
              <a:lnSpc>
                <a:spcPct val="115000"/>
              </a:lnSpc>
              <a:spcBef>
                <a:spcPts val="0"/>
              </a:spcBef>
              <a:spcAft>
                <a:spcPts val="1200"/>
              </a:spcAft>
              <a:buClrTx/>
              <a:buSzTx/>
              <a:buFont typeface="+mj-lt"/>
              <a:buAutoNum type="alphaLcParenR"/>
              <a:tabLst/>
              <a:defRPr/>
            </a:pPr>
            <a:r>
              <a:rPr kumimoji="0" lang="en-ZA" sz="4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SOFT REAL TIME SYSTEM</a:t>
            </a: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48576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ver the connection with Altium's online services to place your installation in a fully Offline mode.">
            <a:hlinkClick r:id="rId2"/>
            <a:extLst>
              <a:ext uri="{FF2B5EF4-FFF2-40B4-BE49-F238E27FC236}">
                <a16:creationId xmlns:a16="http://schemas.microsoft.com/office/drawing/2014/main" id="{BE6180E2-587B-34F0-DBEC-71ABF16CCF5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31653" y="542925"/>
            <a:ext cx="9756475" cy="5634038"/>
          </a:xfrm>
          <a:prstGeom prst="rect">
            <a:avLst/>
          </a:prstGeom>
          <a:noFill/>
          <a:ln>
            <a:noFill/>
          </a:ln>
        </p:spPr>
      </p:pic>
    </p:spTree>
    <p:extLst>
      <p:ext uri="{BB962C8B-B14F-4D97-AF65-F5344CB8AC3E}">
        <p14:creationId xmlns:p14="http://schemas.microsoft.com/office/powerpoint/2010/main" val="15529735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506A0D-AEAA-D0F4-FCFB-2B608F59B57A}"/>
              </a:ext>
            </a:extLst>
          </p:cNvPr>
          <p:cNvSpPr>
            <a:spLocks noGrp="1"/>
          </p:cNvSpPr>
          <p:nvPr>
            <p:ph idx="1"/>
          </p:nvPr>
        </p:nvSpPr>
        <p:spPr>
          <a:xfrm>
            <a:off x="838200" y="517585"/>
            <a:ext cx="10515600" cy="5659378"/>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rPr>
              <a:t>In addition, confirmation that you are using an offline installation of the software can be seen on the </a:t>
            </a:r>
            <a:r>
              <a:rPr lang="en-US" sz="1800"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System Installation page</a:t>
            </a:r>
            <a:r>
              <a:rPr lang="en-US" sz="1800" kern="0" dirty="0">
                <a:solidFill>
                  <a:srgbClr val="000000"/>
                </a:solidFill>
                <a:effectLst/>
                <a:latin typeface="Times New Roman" panose="02020603050405020304" pitchFamily="18" charset="0"/>
                <a:ea typeface="Times New Roman" panose="02020603050405020304" pitchFamily="18" charset="0"/>
              </a:rPr>
              <a:t> of the </a:t>
            </a:r>
            <a:r>
              <a:rPr lang="en-US" sz="1800" b="1" kern="0" dirty="0">
                <a:solidFill>
                  <a:srgbClr val="000000"/>
                </a:solidFill>
                <a:effectLst/>
                <a:latin typeface="Times New Roman" panose="02020603050405020304" pitchFamily="18" charset="0"/>
                <a:ea typeface="Times New Roman" panose="02020603050405020304" pitchFamily="18" charset="0"/>
              </a:rPr>
              <a:t>Preferences dialog</a:t>
            </a:r>
            <a:r>
              <a:rPr lang="en-US" sz="1800" kern="0" dirty="0">
                <a:solidFill>
                  <a:srgbClr val="000000"/>
                </a:solidFill>
                <a:effectLst/>
                <a:latin typeface="Times New Roman" panose="02020603050405020304" pitchFamily="18" charset="0"/>
                <a:ea typeface="Times New Roman" panose="02020603050405020304" pitchFamily="18" charset="0"/>
              </a:rPr>
              <a:t>. The </a:t>
            </a:r>
            <a:r>
              <a:rPr lang="en-US" sz="1800" b="1" kern="0" dirty="0">
                <a:solidFill>
                  <a:srgbClr val="000000"/>
                </a:solidFill>
                <a:effectLst/>
                <a:latin typeface="Times New Roman" panose="02020603050405020304" pitchFamily="18" charset="0"/>
                <a:ea typeface="Times New Roman" panose="02020603050405020304" pitchFamily="18" charset="0"/>
              </a:rPr>
              <a:t>Offline installation</a:t>
            </a:r>
            <a:r>
              <a:rPr lang="en-US" sz="1800" kern="0" dirty="0">
                <a:solidFill>
                  <a:srgbClr val="000000"/>
                </a:solidFill>
                <a:effectLst/>
                <a:latin typeface="Times New Roman" panose="02020603050405020304" pitchFamily="18" charset="0"/>
                <a:ea typeface="Times New Roman" panose="02020603050405020304" pitchFamily="18" charset="0"/>
              </a:rPr>
              <a:t> option will be enabled with the path to the unzipped offline installation package folder.</a:t>
            </a:r>
          </a:p>
          <a:p>
            <a:pPr marL="0" indent="0">
              <a:buNone/>
            </a:pPr>
            <a:endParaRPr lang="en-US" dirty="0"/>
          </a:p>
        </p:txBody>
      </p:sp>
      <p:pic>
        <p:nvPicPr>
          <p:cNvPr id="4" name="Picture 3" descr="Additional confirmation that you are using an offline installation.">
            <a:hlinkClick r:id="rId3"/>
            <a:extLst>
              <a:ext uri="{FF2B5EF4-FFF2-40B4-BE49-F238E27FC236}">
                <a16:creationId xmlns:a16="http://schemas.microsoft.com/office/drawing/2014/main" id="{681EF58E-7E3D-A089-CB55-AC2ABE965D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879" y="1371600"/>
            <a:ext cx="7339642" cy="4520241"/>
          </a:xfrm>
          <a:prstGeom prst="rect">
            <a:avLst/>
          </a:prstGeom>
          <a:noFill/>
          <a:ln>
            <a:noFill/>
          </a:ln>
        </p:spPr>
      </p:pic>
      <p:sp>
        <p:nvSpPr>
          <p:cNvPr id="5" name="Rectangle 4">
            <a:extLst>
              <a:ext uri="{FF2B5EF4-FFF2-40B4-BE49-F238E27FC236}">
                <a16:creationId xmlns:a16="http://schemas.microsoft.com/office/drawing/2014/main" id="{1DC0B25D-89C4-CBE4-377B-0927215FC8E3}"/>
              </a:ext>
            </a:extLst>
          </p:cNvPr>
          <p:cNvSpPr/>
          <p:nvPr/>
        </p:nvSpPr>
        <p:spPr>
          <a:xfrm>
            <a:off x="8419381" y="1656722"/>
            <a:ext cx="2794959" cy="39418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07000"/>
              </a:lnSpc>
              <a:spcBef>
                <a:spcPts val="0"/>
              </a:spcBef>
              <a:spcAft>
                <a:spcPts val="800"/>
              </a:spcAft>
            </a:pP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Note that the offline installation does not check for updates or new extensions regardless of the status of the </a:t>
            </a:r>
            <a:r>
              <a:rPr lang="en-US" sz="18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Altium Connection</a:t>
            </a:r>
            <a:r>
              <a:rPr lang="en-US" sz="1800"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setting. To perform an update you will need a later copy of the Offline Installation package.</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70875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331E8-0EAE-7F37-A0A7-1F844EE6F0EC}"/>
              </a:ext>
            </a:extLst>
          </p:cNvPr>
          <p:cNvSpPr>
            <a:spLocks noGrp="1"/>
          </p:cNvSpPr>
          <p:nvPr>
            <p:ph type="title"/>
          </p:nvPr>
        </p:nvSpPr>
        <p:spPr>
          <a:xfrm>
            <a:off x="838200" y="365126"/>
            <a:ext cx="10515600" cy="730430"/>
          </a:xfrm>
        </p:spPr>
        <p:txBody>
          <a:bodyPr>
            <a:normAutofit fontScale="90000"/>
          </a:bodyPr>
          <a:lstStyle/>
          <a:p>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40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Adding the License File</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29BEC66-67DF-5738-9343-081FE943F0D1}"/>
              </a:ext>
            </a:extLst>
          </p:cNvPr>
          <p:cNvSpPr>
            <a:spLocks noGrp="1"/>
          </p:cNvSpPr>
          <p:nvPr>
            <p:ph idx="1"/>
          </p:nvPr>
        </p:nvSpPr>
        <p:spPr>
          <a:xfrm>
            <a:off x="276045" y="1095556"/>
            <a:ext cx="11077755" cy="5081407"/>
          </a:xfrm>
        </p:spPr>
        <p:txBody>
          <a:bodyPr>
            <a:normAutofit/>
          </a:bodyPr>
          <a:lstStyle/>
          <a:p>
            <a:r>
              <a:rPr lang="en-US" sz="3200" kern="0" dirty="0">
                <a:solidFill>
                  <a:srgbClr val="000000"/>
                </a:solidFill>
                <a:effectLst/>
                <a:latin typeface="Times New Roman" panose="02020603050405020304" pitchFamily="18" charset="0"/>
                <a:ea typeface="Times New Roman" panose="02020603050405020304" pitchFamily="18" charset="0"/>
              </a:rPr>
              <a:t>First, you need to procure the required Standalone license file. This can be downloaded by signing in to the </a:t>
            </a:r>
            <a:r>
              <a:rPr lang="en-US" sz="3200" u="sng" kern="0" dirty="0" err="1">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AltiumLive</a:t>
            </a:r>
            <a:r>
              <a:rPr lang="en-US" sz="3200" kern="0" dirty="0">
                <a:solidFill>
                  <a:srgbClr val="000000"/>
                </a:solidFill>
                <a:effectLst/>
                <a:latin typeface="Times New Roman" panose="02020603050405020304" pitchFamily="18" charset="0"/>
                <a:ea typeface="Times New Roman" panose="02020603050405020304" pitchFamily="18" charset="0"/>
              </a:rPr>
              <a:t> community area of the Altium website, opening the </a:t>
            </a:r>
            <a:r>
              <a:rPr lang="en-US" sz="3200" i="1" kern="0" dirty="0">
                <a:solidFill>
                  <a:srgbClr val="000000"/>
                </a:solidFill>
                <a:effectLst/>
                <a:latin typeface="Times New Roman" panose="02020603050405020304" pitchFamily="18" charset="0"/>
                <a:ea typeface="Times New Roman" panose="02020603050405020304" pitchFamily="18" charset="0"/>
              </a:rPr>
              <a:t>Dashboard</a:t>
            </a:r>
            <a:r>
              <a:rPr lang="en-US" sz="3200" kern="0" dirty="0">
                <a:solidFill>
                  <a:srgbClr val="000000"/>
                </a:solidFill>
                <a:effectLst/>
                <a:latin typeface="Times New Roman" panose="02020603050405020304" pitchFamily="18" charset="0"/>
                <a:ea typeface="Times New Roman" panose="02020603050405020304" pitchFamily="18" charset="0"/>
              </a:rPr>
              <a:t> (selecting the </a:t>
            </a:r>
            <a:r>
              <a:rPr lang="en-US" sz="3200" b="1" kern="0" dirty="0">
                <a:solidFill>
                  <a:srgbClr val="000000"/>
                </a:solidFill>
                <a:effectLst/>
                <a:latin typeface="Times New Roman" panose="02020603050405020304" pitchFamily="18" charset="0"/>
                <a:ea typeface="Times New Roman" panose="02020603050405020304" pitchFamily="18" charset="0"/>
              </a:rPr>
              <a:t>Company Dashboard</a:t>
            </a:r>
            <a:r>
              <a:rPr lang="en-US" sz="3200" kern="0" dirty="0">
                <a:solidFill>
                  <a:srgbClr val="000000"/>
                </a:solidFill>
                <a:effectLst/>
                <a:latin typeface="Times New Roman" panose="02020603050405020304" pitchFamily="18" charset="0"/>
                <a:ea typeface="Times New Roman" panose="02020603050405020304" pitchFamily="18" charset="0"/>
              </a:rPr>
              <a:t> from the menu of your photo/picture at the top right of the page) then going to the </a:t>
            </a:r>
            <a:r>
              <a:rPr lang="en-US" sz="3200" b="1" kern="0" dirty="0">
                <a:solidFill>
                  <a:srgbClr val="000000"/>
                </a:solidFill>
                <a:effectLst/>
                <a:latin typeface="Times New Roman" panose="02020603050405020304" pitchFamily="18" charset="0"/>
                <a:ea typeface="Times New Roman" panose="02020603050405020304" pitchFamily="18" charset="0"/>
              </a:rPr>
              <a:t>Licenses</a:t>
            </a:r>
            <a:r>
              <a:rPr lang="en-US" sz="3200" kern="0" dirty="0">
                <a:solidFill>
                  <a:srgbClr val="000000"/>
                </a:solidFill>
                <a:effectLst/>
                <a:latin typeface="Times New Roman" panose="02020603050405020304" pitchFamily="18" charset="0"/>
                <a:ea typeface="Times New Roman" panose="02020603050405020304" pitchFamily="18" charset="0"/>
              </a:rPr>
              <a:t> section. When you click on a license to examine the details, there is an </a:t>
            </a:r>
            <a:r>
              <a:rPr lang="en-US" sz="3200" b="1" kern="0" dirty="0">
                <a:solidFill>
                  <a:srgbClr val="000000"/>
                </a:solidFill>
                <a:effectLst/>
                <a:latin typeface="Times New Roman" panose="02020603050405020304" pitchFamily="18" charset="0"/>
                <a:ea typeface="Times New Roman" panose="02020603050405020304" pitchFamily="18" charset="0"/>
              </a:rPr>
              <a:t>Activate</a:t>
            </a:r>
            <a:r>
              <a:rPr lang="en-US" sz="3200" kern="0" dirty="0">
                <a:solidFill>
                  <a:srgbClr val="000000"/>
                </a:solidFill>
                <a:effectLst/>
                <a:latin typeface="Times New Roman" panose="02020603050405020304" pitchFamily="18" charset="0"/>
                <a:ea typeface="Times New Roman" panose="02020603050405020304" pitchFamily="18" charset="0"/>
              </a:rPr>
              <a:t> button. Click this to download the licensing file (*.</a:t>
            </a:r>
            <a:r>
              <a:rPr lang="en-US" sz="3200" kern="0" dirty="0" err="1">
                <a:solidFill>
                  <a:srgbClr val="000000"/>
                </a:solidFill>
                <a:effectLst/>
                <a:latin typeface="Times New Roman" panose="02020603050405020304" pitchFamily="18" charset="0"/>
                <a:ea typeface="Times New Roman" panose="02020603050405020304" pitchFamily="18" charset="0"/>
              </a:rPr>
              <a:t>alf</a:t>
            </a:r>
            <a:r>
              <a:rPr lang="en-US" sz="3200" kern="0" dirty="0">
                <a:solidFill>
                  <a:srgbClr val="000000"/>
                </a:solidFill>
                <a:effectLst/>
                <a:latin typeface="Times New Roman" panose="02020603050405020304" pitchFamily="18" charset="0"/>
                <a:ea typeface="Times New Roman" panose="02020603050405020304" pitchFamily="18" charset="0"/>
              </a:rPr>
              <a:t>) for that license.</a:t>
            </a:r>
            <a:endParaRPr lang="en-US" sz="3200" dirty="0"/>
          </a:p>
        </p:txBody>
      </p:sp>
    </p:spTree>
    <p:extLst>
      <p:ext uri="{BB962C8B-B14F-4D97-AF65-F5344CB8AC3E}">
        <p14:creationId xmlns:p14="http://schemas.microsoft.com/office/powerpoint/2010/main" val="34408694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7E646-2F29-10D4-B321-E62B9978AB52}"/>
              </a:ext>
            </a:extLst>
          </p:cNvPr>
          <p:cNvSpPr>
            <a:spLocks noGrp="1"/>
          </p:cNvSpPr>
          <p:nvPr>
            <p:ph idx="1"/>
          </p:nvPr>
        </p:nvSpPr>
        <p:spPr>
          <a:xfrm>
            <a:off x="838200" y="646981"/>
            <a:ext cx="10515600" cy="5529982"/>
          </a:xfrm>
        </p:spPr>
        <p:txBody>
          <a:bodyPr/>
          <a:lstStyle/>
          <a:p>
            <a:pPr marL="0" marR="0" algn="just">
              <a:lnSpc>
                <a:spcPct val="107000"/>
              </a:lnSpc>
              <a:spcBef>
                <a:spcPts val="0"/>
              </a:spcBef>
              <a:spcAft>
                <a:spcPts val="1200"/>
              </a:spcAf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 the Standalone license file acquired, you can now proceed to use that file to license your offline instance of Altium Designer. To do so:</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License Management</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page (within Altium Designer), click the </a:t>
            </a: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Add standalone license file</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link.</a:t>
            </a:r>
            <a:endPar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600"/>
              </a:spcAft>
              <a:buFont typeface="+mj-lt"/>
              <a:buAutoNum type="arabicPeriod"/>
              <a:tabLst>
                <a:tab pos="457200" algn="l"/>
              </a:tabLst>
            </a:pP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1800" i="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Open</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dialog will open in which you can browse to and select the license file you just acquired.</a:t>
            </a:r>
            <a:endPar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11414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dd the Standalone license file to complete the process.">
            <a:hlinkClick r:id="rId2"/>
            <a:extLst>
              <a:ext uri="{FF2B5EF4-FFF2-40B4-BE49-F238E27FC236}">
                <a16:creationId xmlns:a16="http://schemas.microsoft.com/office/drawing/2014/main" id="{A54DBCBC-5A93-2E26-214E-1F14CE1BBA0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84740" y="587046"/>
            <a:ext cx="7272068" cy="5486400"/>
          </a:xfrm>
          <a:prstGeom prst="rect">
            <a:avLst/>
          </a:prstGeom>
          <a:noFill/>
          <a:ln>
            <a:noFill/>
          </a:ln>
        </p:spPr>
      </p:pic>
    </p:spTree>
    <p:extLst>
      <p:ext uri="{BB962C8B-B14F-4D97-AF65-F5344CB8AC3E}">
        <p14:creationId xmlns:p14="http://schemas.microsoft.com/office/powerpoint/2010/main" val="38046908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5D1A77-A9D7-EC7B-3AA1-4200E80DCCF0}"/>
              </a:ext>
            </a:extLst>
          </p:cNvPr>
          <p:cNvSpPr>
            <a:spLocks noGrp="1"/>
          </p:cNvSpPr>
          <p:nvPr>
            <p:ph idx="1"/>
          </p:nvPr>
        </p:nvSpPr>
        <p:spPr>
          <a:xfrm>
            <a:off x="258792" y="345057"/>
            <a:ext cx="11095008" cy="5831906"/>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rPr>
              <a:t>Once you have selected the license file and returned to Altium Designer, the </a:t>
            </a:r>
            <a:r>
              <a:rPr lang="en-US" sz="1800" b="1" kern="0" dirty="0">
                <a:solidFill>
                  <a:srgbClr val="000000"/>
                </a:solidFill>
                <a:effectLst/>
                <a:latin typeface="Times New Roman" panose="02020603050405020304" pitchFamily="18" charset="0"/>
                <a:ea typeface="Times New Roman" panose="02020603050405020304" pitchFamily="18" charset="0"/>
              </a:rPr>
              <a:t>License Management</a:t>
            </a:r>
            <a:r>
              <a:rPr lang="en-US" sz="1800" kern="0" dirty="0">
                <a:solidFill>
                  <a:srgbClr val="000000"/>
                </a:solidFill>
                <a:effectLst/>
                <a:latin typeface="Times New Roman" panose="02020603050405020304" pitchFamily="18" charset="0"/>
                <a:ea typeface="Times New Roman" panose="02020603050405020304" pitchFamily="18" charset="0"/>
              </a:rPr>
              <a:t> page will display the license details, as shown below.</a:t>
            </a:r>
          </a:p>
          <a:p>
            <a:endParaRPr lang="en-US" dirty="0"/>
          </a:p>
        </p:txBody>
      </p:sp>
      <p:pic>
        <p:nvPicPr>
          <p:cNvPr id="4" name="Picture 3">
            <a:extLst>
              <a:ext uri="{FF2B5EF4-FFF2-40B4-BE49-F238E27FC236}">
                <a16:creationId xmlns:a16="http://schemas.microsoft.com/office/drawing/2014/main" id="{0ADCDE81-1DAA-9455-1C5C-6220604B3B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83162"/>
            <a:ext cx="5943600" cy="4233545"/>
          </a:xfrm>
          <a:prstGeom prst="rect">
            <a:avLst/>
          </a:prstGeom>
          <a:noFill/>
          <a:ln>
            <a:noFill/>
          </a:ln>
        </p:spPr>
      </p:pic>
    </p:spTree>
    <p:extLst>
      <p:ext uri="{BB962C8B-B14F-4D97-AF65-F5344CB8AC3E}">
        <p14:creationId xmlns:p14="http://schemas.microsoft.com/office/powerpoint/2010/main" val="22117484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BA4BAC-A2F9-39DF-EC7E-6348200507EF}"/>
              </a:ext>
            </a:extLst>
          </p:cNvPr>
          <p:cNvSpPr>
            <a:spLocks noGrp="1"/>
          </p:cNvSpPr>
          <p:nvPr>
            <p:ph idx="1"/>
          </p:nvPr>
        </p:nvSpPr>
        <p:spPr>
          <a:xfrm>
            <a:off x="838200" y="508958"/>
            <a:ext cx="10515600" cy="5668005"/>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offline installation can also be licensed using the Private License Service available as part of an </a:t>
            </a:r>
            <a:r>
              <a:rPr lang="en-US" sz="1800"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Altium On-Prem Enterprise Server</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US" sz="1800" u="sng" kern="0" dirty="0">
                <a:solidFill>
                  <a:srgbClr val="007DD4"/>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Altium Infrastructure Server</a:t>
            </a:r>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E87DD2B8-06AB-47CD-8CE3-FD46ECD8074B}"/>
              </a:ext>
            </a:extLst>
          </p:cNvPr>
          <p:cNvPicPr>
            <a:picLocks noChangeAspect="1"/>
          </p:cNvPicPr>
          <p:nvPr/>
        </p:nvPicPr>
        <p:blipFill>
          <a:blip r:embed="rId4"/>
          <a:stretch>
            <a:fillRect/>
          </a:stretch>
        </p:blipFill>
        <p:spPr>
          <a:xfrm>
            <a:off x="562153" y="1250033"/>
            <a:ext cx="9056299" cy="5099009"/>
          </a:xfrm>
          <a:prstGeom prst="rect">
            <a:avLst/>
          </a:prstGeom>
        </p:spPr>
      </p:pic>
    </p:spTree>
    <p:extLst>
      <p:ext uri="{BB962C8B-B14F-4D97-AF65-F5344CB8AC3E}">
        <p14:creationId xmlns:p14="http://schemas.microsoft.com/office/powerpoint/2010/main" val="3679024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F096AB-0175-9C57-1DE8-C47CDECC2368}"/>
              </a:ext>
            </a:extLst>
          </p:cNvPr>
          <p:cNvPicPr>
            <a:picLocks noGrp="1" noChangeAspect="1"/>
          </p:cNvPicPr>
          <p:nvPr>
            <p:ph idx="1"/>
          </p:nvPr>
        </p:nvPicPr>
        <p:blipFill>
          <a:blip r:embed="rId2"/>
          <a:stretch>
            <a:fillRect/>
          </a:stretch>
        </p:blipFill>
        <p:spPr>
          <a:xfrm>
            <a:off x="457200" y="492125"/>
            <a:ext cx="10262172" cy="5684838"/>
          </a:xfrm>
          <a:prstGeom prst="rect">
            <a:avLst/>
          </a:prstGeom>
        </p:spPr>
      </p:pic>
    </p:spTree>
    <p:extLst>
      <p:ext uri="{BB962C8B-B14F-4D97-AF65-F5344CB8AC3E}">
        <p14:creationId xmlns:p14="http://schemas.microsoft.com/office/powerpoint/2010/main" val="6226856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31FAA8A-B907-5E2E-62B1-175A06EC6B65}"/>
              </a:ext>
            </a:extLst>
          </p:cNvPr>
          <p:cNvPicPr>
            <a:picLocks noGrp="1" noChangeAspect="1"/>
          </p:cNvPicPr>
          <p:nvPr>
            <p:ph idx="1"/>
          </p:nvPr>
        </p:nvPicPr>
        <p:blipFill>
          <a:blip r:embed="rId2"/>
          <a:stretch>
            <a:fillRect/>
          </a:stretch>
        </p:blipFill>
        <p:spPr>
          <a:xfrm>
            <a:off x="297151" y="310491"/>
            <a:ext cx="8716475" cy="5659438"/>
          </a:xfrm>
          <a:prstGeom prst="rect">
            <a:avLst/>
          </a:prstGeom>
        </p:spPr>
      </p:pic>
    </p:spTree>
    <p:extLst>
      <p:ext uri="{BB962C8B-B14F-4D97-AF65-F5344CB8AC3E}">
        <p14:creationId xmlns:p14="http://schemas.microsoft.com/office/powerpoint/2010/main" val="217069715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DB46BFA-9858-0DBF-618D-1246960056DC}"/>
              </a:ext>
            </a:extLst>
          </p:cNvPr>
          <p:cNvPicPr>
            <a:picLocks noGrp="1" noChangeAspect="1"/>
          </p:cNvPicPr>
          <p:nvPr>
            <p:ph idx="1"/>
          </p:nvPr>
        </p:nvPicPr>
        <p:blipFill>
          <a:blip r:embed="rId2"/>
          <a:stretch>
            <a:fillRect/>
          </a:stretch>
        </p:blipFill>
        <p:spPr>
          <a:xfrm>
            <a:off x="981563" y="870639"/>
            <a:ext cx="8757660" cy="5435270"/>
          </a:xfrm>
          <a:prstGeom prst="rect">
            <a:avLst/>
          </a:prstGeom>
        </p:spPr>
      </p:pic>
    </p:spTree>
    <p:extLst>
      <p:ext uri="{BB962C8B-B14F-4D97-AF65-F5344CB8AC3E}">
        <p14:creationId xmlns:p14="http://schemas.microsoft.com/office/powerpoint/2010/main" val="3220623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5197-C160-F3E8-2EF7-3C585478042B}"/>
              </a:ext>
            </a:extLst>
          </p:cNvPr>
          <p:cNvSpPr>
            <a:spLocks noGrp="1"/>
          </p:cNvSpPr>
          <p:nvPr>
            <p:ph type="title"/>
          </p:nvPr>
        </p:nvSpPr>
        <p:spPr>
          <a:solidFill>
            <a:schemeClr val="accent6">
              <a:lumMod val="40000"/>
              <a:lumOff val="60000"/>
            </a:schemeClr>
          </a:solidFill>
        </p:spPr>
        <p:txBody>
          <a:bodyPr>
            <a:normAutofit/>
          </a:bodyPr>
          <a:lstStyle/>
          <a:p>
            <a:pPr algn="ctr"/>
            <a:r>
              <a:rPr lang="en-US" sz="6600" b="1" dirty="0">
                <a:effectLst/>
                <a:latin typeface="Times New Roman" panose="02020603050405020304" pitchFamily="18" charset="0"/>
                <a:ea typeface="Calibri" panose="020F0502020204030204" pitchFamily="34" charset="0"/>
                <a:cs typeface="Times New Roman" panose="02020603050405020304" pitchFamily="18" charset="0"/>
              </a:rPr>
              <a:t>Purpose Statement</a:t>
            </a:r>
            <a:endParaRPr lang="en-US" sz="6600" dirty="0"/>
          </a:p>
        </p:txBody>
      </p:sp>
      <p:sp>
        <p:nvSpPr>
          <p:cNvPr id="3" name="Content Placeholder 2">
            <a:extLst>
              <a:ext uri="{FF2B5EF4-FFF2-40B4-BE49-F238E27FC236}">
                <a16:creationId xmlns:a16="http://schemas.microsoft.com/office/drawing/2014/main" id="{8FE6A90E-F7A4-ADDD-E23D-422A874A8F29}"/>
              </a:ext>
            </a:extLst>
          </p:cNvPr>
          <p:cNvSpPr>
            <a:spLocks noGrp="1"/>
          </p:cNvSpPr>
          <p:nvPr>
            <p:ph idx="1"/>
          </p:nvPr>
        </p:nvSpPr>
        <p:spPr/>
        <p:txBody>
          <a:bodyPr/>
          <a:lstStyle/>
          <a:p>
            <a:pPr marL="0" indent="0">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This module describes the skills, Knowledge and attitude required to develop an embedded system. </a:t>
            </a:r>
          </a:p>
          <a:p>
            <a:pPr marL="0" indent="0">
              <a:buNone/>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At the end of this module, the trainee will be able to :</a:t>
            </a:r>
          </a:p>
          <a:p>
            <a:r>
              <a:rPr lang="en-US" sz="3600" dirty="0">
                <a:latin typeface="Times New Roman" panose="02020603050405020304" pitchFamily="18" charset="0"/>
                <a:ea typeface="Calibri" panose="020F0502020204030204" pitchFamily="34" charset="0"/>
                <a:cs typeface="Times New Roman" panose="02020603050405020304" pitchFamily="18" charset="0"/>
              </a:rPr>
              <a:t>D</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esign embedded system architecture</a:t>
            </a:r>
          </a:p>
          <a:p>
            <a:r>
              <a:rPr lang="en-US" sz="3600" dirty="0">
                <a:latin typeface="Times New Roman" panose="02020603050405020304" pitchFamily="18" charset="0"/>
                <a:ea typeface="Calibri" panose="020F0502020204030204" pitchFamily="34" charset="0"/>
                <a:cs typeface="Times New Roman" panose="02020603050405020304" pitchFamily="18" charset="0"/>
              </a:rPr>
              <a:t>D</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evelop hardware device</a:t>
            </a:r>
          </a:p>
          <a:p>
            <a:r>
              <a:rPr lang="en-US" sz="3600" dirty="0">
                <a:latin typeface="Times New Roman" panose="02020603050405020304" pitchFamily="18" charset="0"/>
                <a:ea typeface="Calibri" panose="020F0502020204030204" pitchFamily="34" charset="0"/>
                <a:cs typeface="Times New Roman" panose="02020603050405020304" pitchFamily="18" charset="0"/>
              </a:rPr>
              <a:t>D</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evelop embedded firmware, and</a:t>
            </a:r>
          </a:p>
          <a:p>
            <a:r>
              <a:rPr lang="en-US" sz="3600" dirty="0">
                <a:latin typeface="Times New Roman" panose="02020603050405020304" pitchFamily="18" charset="0"/>
                <a:ea typeface="Calibri" panose="020F0502020204030204" pitchFamily="34" charset="0"/>
                <a:cs typeface="Times New Roman" panose="02020603050405020304" pitchFamily="18" charset="0"/>
              </a:rPr>
              <a:t>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anage embedded system.</a:t>
            </a:r>
          </a:p>
          <a:p>
            <a:pPr marL="0" indent="0">
              <a:buNone/>
            </a:pPr>
            <a:endParaRPr lang="en-US" dirty="0"/>
          </a:p>
        </p:txBody>
      </p:sp>
    </p:spTree>
    <p:extLst>
      <p:ext uri="{BB962C8B-B14F-4D97-AF65-F5344CB8AC3E}">
        <p14:creationId xmlns:p14="http://schemas.microsoft.com/office/powerpoint/2010/main" val="2092561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E88827-C2AF-F48E-5ACF-CEB920270CE7}"/>
              </a:ext>
            </a:extLst>
          </p:cNvPr>
          <p:cNvSpPr>
            <a:spLocks noGrp="1"/>
          </p:cNvSpPr>
          <p:nvPr>
            <p:ph idx="1"/>
          </p:nvPr>
        </p:nvSpPr>
        <p:spPr>
          <a:xfrm>
            <a:off x="142240" y="1162050"/>
            <a:ext cx="11694160" cy="5143501"/>
          </a:xfrm>
        </p:spPr>
        <p:txBody>
          <a:bodyPr>
            <a:normAutofit fontScale="92500"/>
          </a:bodyPr>
          <a:lstStyle/>
          <a:p>
            <a:pPr marL="0" indent="0" algn="jus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A Real time system in which the violation of time constraints will cause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critical failure</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loss of life</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property damage</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catastrophe</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is known as a </a:t>
            </a:r>
            <a:r>
              <a:rPr lang="en-US" sz="3200" b="1" u="sng" dirty="0">
                <a:effectLst/>
                <a:latin typeface="Times New Roman" panose="02020603050405020304" pitchFamily="18" charset="0"/>
                <a:ea typeface="Calibri" panose="020F0502020204030204" pitchFamily="34" charset="0"/>
                <a:cs typeface="Times New Roman" panose="02020603050405020304" pitchFamily="18" charset="0"/>
              </a:rPr>
              <a:t>Hard Real time system</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These systems usually interact directly with physical hardware instead of through a human being.</a:t>
            </a:r>
          </a:p>
          <a:p>
            <a:pPr marL="0" indent="0" algn="jus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output must be completely on time, the prescribed deadline cannot be missed in any case. You can't submit your exam paper after the time is over.</a:t>
            </a:r>
          </a:p>
          <a:p>
            <a:pPr marL="0" indent="0" algn="just">
              <a:buNone/>
            </a:pP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Ex</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Deadline in a missile control embedded system, Delayed alarm during a Gas leakage, car airbag control system, A delayed response in pacemakers, Failure in RADAR functioning etc.</a:t>
            </a:r>
          </a:p>
          <a:p>
            <a:pPr marL="0" indent="0">
              <a:buNone/>
            </a:pPr>
            <a:endParaRPr lang="en-US" dirty="0"/>
          </a:p>
        </p:txBody>
      </p:sp>
      <p:sp>
        <p:nvSpPr>
          <p:cNvPr id="2" name="TextBox 1">
            <a:extLst>
              <a:ext uri="{FF2B5EF4-FFF2-40B4-BE49-F238E27FC236}">
                <a16:creationId xmlns:a16="http://schemas.microsoft.com/office/drawing/2014/main" id="{D60470B6-BF17-2D8F-E060-F582842E1A8D}"/>
              </a:ext>
            </a:extLst>
          </p:cNvPr>
          <p:cNvSpPr txBox="1"/>
          <p:nvPr/>
        </p:nvSpPr>
        <p:spPr>
          <a:xfrm>
            <a:off x="190500" y="171450"/>
            <a:ext cx="11591925" cy="646331"/>
          </a:xfrm>
          <a:prstGeom prst="rect">
            <a:avLst/>
          </a:prstGeom>
          <a:gradFill flip="none" rotWithShape="1">
            <a:gsLst>
              <a:gs pos="23000">
                <a:srgbClr val="FFFF00"/>
              </a:gs>
              <a:gs pos="75000">
                <a:schemeClr val="accent1">
                  <a:tint val="44500"/>
                  <a:satMod val="160000"/>
                </a:schemeClr>
              </a:gs>
              <a:gs pos="100000">
                <a:schemeClr val="accent1">
                  <a:tint val="23500"/>
                  <a:satMod val="160000"/>
                </a:schemeClr>
              </a:gs>
            </a:gsLst>
            <a:path path="circle">
              <a:fillToRect l="100000" t="100000"/>
            </a:path>
            <a:tileRect r="-100000" b="-100000"/>
          </a:gradFill>
          <a:ln>
            <a:solidFill>
              <a:srgbClr val="FFFF00"/>
            </a:solidFill>
          </a:ln>
        </p:spPr>
        <p:txBody>
          <a:bodyPr wrap="square" rtlCol="0">
            <a:spAutoFit/>
          </a:bodyPr>
          <a:lstStyle/>
          <a:p>
            <a:pPr algn="ctr"/>
            <a:r>
              <a:rPr lang="en-ZA" sz="3600" b="1" dirty="0">
                <a:effectLst/>
                <a:latin typeface="Times New Roman" panose="02020603050405020304" pitchFamily="18" charset="0"/>
                <a:ea typeface="Calibri" panose="020F0502020204030204" pitchFamily="34" charset="0"/>
                <a:cs typeface="Times New Roman" panose="02020603050405020304" pitchFamily="18" charset="0"/>
              </a:rPr>
              <a:t>b)HARD REAL TIME SYSTEM</a:t>
            </a:r>
            <a:endParaRPr lang="en-US" sz="36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78093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796C3-AF9A-2866-B3A2-24F18B926D77}"/>
              </a:ext>
            </a:extLst>
          </p:cNvPr>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400" dirty="0">
                <a:latin typeface="Times New Roman" panose="02020603050405020304" pitchFamily="18" charset="0"/>
                <a:cs typeface="Times New Roman" panose="02020603050405020304" pitchFamily="18" charset="0"/>
              </a:rPr>
              <a:t>END</a:t>
            </a:r>
          </a:p>
        </p:txBody>
      </p:sp>
    </p:spTree>
    <p:extLst>
      <p:ext uri="{BB962C8B-B14F-4D97-AF65-F5344CB8AC3E}">
        <p14:creationId xmlns:p14="http://schemas.microsoft.com/office/powerpoint/2010/main" val="345098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74D395-46FA-1BCF-CBF3-61389EA88660}"/>
              </a:ext>
            </a:extLst>
          </p:cNvPr>
          <p:cNvSpPr>
            <a:spLocks noGrp="1"/>
          </p:cNvSpPr>
          <p:nvPr>
            <p:ph idx="1"/>
          </p:nvPr>
        </p:nvSpPr>
        <p:spPr>
          <a:xfrm>
            <a:off x="647700" y="1009650"/>
            <a:ext cx="10706100" cy="4657725"/>
          </a:xfrm>
        </p:spPr>
        <p:txBody>
          <a:bodyPr/>
          <a:lstStyle/>
          <a:p>
            <a:pPr marL="0" marR="0" indent="0" algn="just">
              <a:lnSpc>
                <a:spcPct val="107000"/>
              </a:lnSpc>
              <a:spcBef>
                <a:spcPts val="0"/>
              </a:spcBef>
              <a:spcAft>
                <a:spcPts val="80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Timelines of a task are crucial but the missed deadline can be compensated as it occurs rarely. Missed deadline doesn't degrade the system performance. In case of the missed deadline, the system continues to perform and discard the delayed response.</a:t>
            </a:r>
          </a:p>
          <a:p>
            <a:pPr marL="0" marR="0" indent="0" algn="just">
              <a:lnSpc>
                <a:spcPct val="107000"/>
              </a:lnSpc>
              <a:spcBef>
                <a:spcPts val="0"/>
              </a:spcBef>
              <a:spcAft>
                <a:spcPts val="800"/>
              </a:spcAft>
              <a:buNone/>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Ex: financial forecast, </a:t>
            </a:r>
            <a:r>
              <a:rPr lang="en-US" sz="3600" dirty="0" err="1">
                <a:latin typeface="Times New Roman" panose="02020603050405020304" pitchFamily="18" charset="0"/>
                <a:ea typeface="Calibri" panose="020F0502020204030204" pitchFamily="34" charset="0"/>
                <a:cs typeface="Times New Roman" panose="02020603050405020304" pitchFamily="18" charset="0"/>
              </a:rPr>
              <a:t>etc</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
        <p:nvSpPr>
          <p:cNvPr id="2" name="TextBox 1">
            <a:extLst>
              <a:ext uri="{FF2B5EF4-FFF2-40B4-BE49-F238E27FC236}">
                <a16:creationId xmlns:a16="http://schemas.microsoft.com/office/drawing/2014/main" id="{181619E0-8E52-81DD-CD29-A8026E92ABF6}"/>
              </a:ext>
            </a:extLst>
          </p:cNvPr>
          <p:cNvSpPr txBox="1"/>
          <p:nvPr/>
        </p:nvSpPr>
        <p:spPr>
          <a:xfrm>
            <a:off x="495300" y="180975"/>
            <a:ext cx="11144250" cy="646331"/>
          </a:xfrm>
          <a:prstGeom prst="rect">
            <a:avLst/>
          </a:prstGeom>
          <a:gradFill flip="none" rotWithShape="1">
            <a:gsLst>
              <a:gs pos="18000">
                <a:srgbClr val="FF0000"/>
              </a:gs>
              <a:gs pos="17000">
                <a:schemeClr val="accent1">
                  <a:tint val="44500"/>
                  <a:satMod val="160000"/>
                </a:schemeClr>
              </a:gs>
              <a:gs pos="36000">
                <a:srgbClr val="DD4D76"/>
              </a:gs>
              <a:gs pos="98561">
                <a:schemeClr val="accent2">
                  <a:lumMod val="75000"/>
                </a:schemeClr>
              </a:gs>
              <a:gs pos="64000">
                <a:schemeClr val="accent1">
                  <a:tint val="23500"/>
                  <a:satMod val="160000"/>
                </a:schemeClr>
              </a:gs>
            </a:gsLst>
            <a:path path="circle">
              <a:fillToRect l="50000" t="50000" r="50000" b="50000"/>
            </a:path>
            <a:tileRect/>
          </a:gradFill>
        </p:spPr>
        <p:txBody>
          <a:bodyPr wrap="square" rtlCol="0">
            <a:spAutoFit/>
          </a:bodyPr>
          <a:lstStyle/>
          <a:p>
            <a:r>
              <a:rPr lang="en-US" sz="3600" b="1" dirty="0">
                <a:latin typeface="Times New Roman" panose="02020603050405020304" pitchFamily="18" charset="0"/>
                <a:ea typeface="Times New Roman" panose="02020603050405020304" pitchFamily="18" charset="0"/>
                <a:cs typeface="Times New Roman" panose="02020603050405020304" pitchFamily="18" charset="0"/>
              </a:rPr>
              <a:t>c)</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FIRM REAL TIME EMBEDDED SYSTEMS </a:t>
            </a:r>
            <a:endParaRPr lang="en-US" sz="3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00739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E8D55-5720-A97B-880F-02CDBD788FC7}"/>
              </a:ext>
            </a:extLst>
          </p:cNvPr>
          <p:cNvSpPr>
            <a:spLocks noGrp="1"/>
          </p:cNvSpPr>
          <p:nvPr>
            <p:ph type="title"/>
          </p:nvPr>
        </p:nvSpPr>
        <p:spPr>
          <a:xfrm>
            <a:off x="838199" y="365125"/>
            <a:ext cx="10791825" cy="864235"/>
          </a:xfrm>
          <a:gradFill flip="none" rotWithShape="1">
            <a:gsLst>
              <a:gs pos="41000">
                <a:srgbClr val="A7E59B"/>
              </a:gs>
              <a:gs pos="50000">
                <a:schemeClr val="accent1">
                  <a:tint val="44500"/>
                  <a:satMod val="160000"/>
                </a:schemeClr>
              </a:gs>
              <a:gs pos="100000">
                <a:schemeClr val="accent1">
                  <a:tint val="23500"/>
                  <a:satMod val="160000"/>
                </a:schemeClr>
              </a:gs>
            </a:gsLst>
            <a:lin ang="8100000" scaled="1"/>
            <a:tileRect/>
          </a:gradFill>
          <a:ln>
            <a:solidFill>
              <a:srgbClr val="FFFF00"/>
            </a:solidFill>
          </a:ln>
        </p:spPr>
        <p:txBody>
          <a:bodyPr>
            <a:normAutofit/>
          </a:bodyPr>
          <a:lstStyle/>
          <a:p>
            <a:r>
              <a:rPr lang="en-US" sz="3600" b="1" dirty="0">
                <a:effectLst/>
                <a:latin typeface="Times New Roman" panose="02020603050405020304" pitchFamily="18" charset="0"/>
                <a:ea typeface="Calibri" panose="020F0502020204030204" pitchFamily="34" charset="0"/>
              </a:rPr>
              <a:t>3. Networked embedded systems</a:t>
            </a:r>
            <a:endParaRPr lang="en-US" sz="3600" dirty="0"/>
          </a:p>
        </p:txBody>
      </p:sp>
      <p:sp>
        <p:nvSpPr>
          <p:cNvPr id="3" name="Content Placeholder 2">
            <a:extLst>
              <a:ext uri="{FF2B5EF4-FFF2-40B4-BE49-F238E27FC236}">
                <a16:creationId xmlns:a16="http://schemas.microsoft.com/office/drawing/2014/main" id="{DAFA3D38-BBCB-2B51-B018-E0C7030CC154}"/>
              </a:ext>
            </a:extLst>
          </p:cNvPr>
          <p:cNvSpPr>
            <a:spLocks noGrp="1"/>
          </p:cNvSpPr>
          <p:nvPr>
            <p:ph idx="1"/>
          </p:nvPr>
        </p:nvSpPr>
        <p:spPr>
          <a:xfrm>
            <a:off x="142240" y="1229360"/>
            <a:ext cx="11633200" cy="5344160"/>
          </a:xfrm>
        </p:spPr>
        <p:txBody>
          <a:bodyPr>
            <a:normAutofit fontScale="92500" lnSpcReduction="10000"/>
          </a:bodyPr>
          <a:lstStyle/>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networked embedded systems are related to a network with network interfaces to access the resources. The connected network can be a Local Area Network (LAN) or a Wide Area Network (WAN), or the Internet. The connection can be either wired or wireless.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 networked embedded system is the fastest growing area in embedded systems applications. The embedded web server is such a system where all embedded devices are connected to a web server and can be accessed and controlled by any web browser for output generation.</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800"/>
              </a:spcAft>
              <a:buNone/>
            </a:pPr>
            <a:r>
              <a:rPr lang="en-US" sz="3200" b="1" dirty="0" err="1">
                <a:effectLst/>
                <a:latin typeface="Times New Roman" panose="02020603050405020304" pitchFamily="18" charset="0"/>
                <a:ea typeface="Calibri" panose="020F0502020204030204" pitchFamily="34" charset="0"/>
                <a:cs typeface="Times New Roman" panose="02020603050405020304" pitchFamily="18" charset="0"/>
              </a:rPr>
              <a:t>Eg</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ZA" sz="3200" b="1" dirty="0">
                <a:effectLst/>
                <a:latin typeface="Times New Roman" panose="02020603050405020304" pitchFamily="18" charset="0"/>
                <a:ea typeface="Calibri" panose="020F0502020204030204" pitchFamily="34" charset="0"/>
                <a:cs typeface="Times New Roman" panose="02020603050405020304" pitchFamily="18" charset="0"/>
              </a:rPr>
              <a:t>Home and office security systems, Automated teller machines (ATMs), Point of sale (POS) systems…</a:t>
            </a:r>
            <a:endParaRPr lang="en-US" sz="3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15000"/>
              </a:lnSpc>
              <a:spcBef>
                <a:spcPts val="0"/>
              </a:spcBef>
              <a:spcAft>
                <a:spcPts val="800"/>
              </a:spcAft>
              <a:buNone/>
            </a:pPr>
            <a:endParaRPr lang="en-US"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569774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1664-FCE8-B0CB-D06D-8F2F54AAB836}"/>
              </a:ext>
            </a:extLst>
          </p:cNvPr>
          <p:cNvSpPr>
            <a:spLocks noGrp="1"/>
          </p:cNvSpPr>
          <p:nvPr>
            <p:ph type="title"/>
          </p:nvPr>
        </p:nvSpPr>
        <p:spPr>
          <a:gradFill flip="none" rotWithShape="1">
            <a:gsLst>
              <a:gs pos="0">
                <a:srgbClr val="FFC000"/>
              </a:gs>
              <a:gs pos="50000">
                <a:schemeClr val="accent1">
                  <a:tint val="44500"/>
                  <a:satMod val="160000"/>
                </a:schemeClr>
              </a:gs>
              <a:gs pos="100000">
                <a:schemeClr val="accent1">
                  <a:tint val="23500"/>
                  <a:satMod val="160000"/>
                </a:schemeClr>
              </a:gs>
            </a:gsLst>
            <a:path path="circle">
              <a:fillToRect l="50000" t="50000" r="50000" b="50000"/>
            </a:path>
            <a:tileRect/>
          </a:gradFill>
        </p:spPr>
        <p:txBody>
          <a:bodyPr>
            <a:normAutofit fontScale="90000"/>
          </a:bodyPr>
          <a:lstStyle/>
          <a:p>
            <a:br>
              <a:rPr lang="en-US" sz="44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4.Mobile Embedded systems</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12DB15E8-FAFF-5CFE-122B-6E1EA2D3791B}"/>
              </a:ext>
            </a:extLst>
          </p:cNvPr>
          <p:cNvSpPr>
            <a:spLocks noGrp="1"/>
          </p:cNvSpPr>
          <p:nvPr>
            <p:ph idx="1"/>
          </p:nvPr>
        </p:nvSpPr>
        <p:spPr/>
        <p:txBody>
          <a:bodyPr>
            <a:normAutofit/>
          </a:bodyPr>
          <a:lstStyle/>
          <a:p>
            <a:pPr marL="0" indent="0" algn="just">
              <a:buNone/>
            </a:pPr>
            <a:r>
              <a:rPr lang="en-US" sz="3600" dirty="0">
                <a:effectLst/>
                <a:latin typeface="Times New Roman" panose="02020603050405020304" pitchFamily="18" charset="0"/>
                <a:ea typeface="Calibri" panose="020F0502020204030204" pitchFamily="34" charset="0"/>
              </a:rPr>
              <a:t>Mobile embedded systems refer specifically to small, portable embedded devices like cellphones, laptops, calculators, digital cameras, MP3 players, PDA (Personal Digital Assistants) are the example for mobile embedded systems.</a:t>
            </a:r>
          </a:p>
          <a:p>
            <a:pPr marL="0" indent="0" algn="just">
              <a:buNone/>
            </a:pPr>
            <a:r>
              <a:rPr lang="en-US" sz="3600" dirty="0">
                <a:effectLst/>
                <a:latin typeface="Times New Roman" panose="02020603050405020304" pitchFamily="18" charset="0"/>
                <a:ea typeface="Calibri" panose="020F0502020204030204" pitchFamily="34" charset="0"/>
              </a:rPr>
              <a:t>The basic limitation of these devices is the limitation of memory and other resources</a:t>
            </a:r>
            <a:endParaRPr lang="en-US" sz="3600" dirty="0"/>
          </a:p>
        </p:txBody>
      </p:sp>
    </p:spTree>
    <p:extLst>
      <p:ext uri="{BB962C8B-B14F-4D97-AF65-F5344CB8AC3E}">
        <p14:creationId xmlns:p14="http://schemas.microsoft.com/office/powerpoint/2010/main" val="473958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F97E-3B4A-ABB0-CBB3-83B3406A6FD1}"/>
              </a:ext>
            </a:extLst>
          </p:cNvPr>
          <p:cNvSpPr>
            <a:spLocks noGrp="1"/>
          </p:cNvSpPr>
          <p:nvPr>
            <p:ph type="title"/>
          </p:nvPr>
        </p:nvSpPr>
        <p:spPr>
          <a:xfrm>
            <a:off x="838200" y="365125"/>
            <a:ext cx="10916920" cy="1270635"/>
          </a:xfrm>
          <a:solidFill>
            <a:srgbClr val="F1D2B5"/>
          </a:solidFill>
        </p:spPr>
        <p:txBody>
          <a:bodyPr>
            <a:normAutofit fontScale="90000"/>
          </a:bodyPr>
          <a:lstStyle/>
          <a:p>
            <a:r>
              <a:rPr lang="en-US" sz="4400" dirty="0">
                <a:latin typeface="Times New Roman" panose="02020603050405020304" pitchFamily="18" charset="0"/>
                <a:ea typeface="Calibri" panose="020F0502020204030204" pitchFamily="34" charset="0"/>
              </a:rPr>
              <a:t>B.</a:t>
            </a:r>
            <a:r>
              <a:rPr lang="en-US" sz="4400" dirty="0">
                <a:effectLst/>
                <a:latin typeface="Times New Roman" panose="02020603050405020304" pitchFamily="18" charset="0"/>
                <a:ea typeface="Calibri" panose="020F0502020204030204" pitchFamily="34" charset="0"/>
              </a:rPr>
              <a:t>TYPES OF EMBEDDED SYSTEM-BASED PERFORMANCE OF </a:t>
            </a:r>
            <a:r>
              <a:rPr lang="en-US" sz="4400" b="1" dirty="0">
                <a:effectLst/>
                <a:latin typeface="Times New Roman" panose="02020603050405020304" pitchFamily="18" charset="0"/>
                <a:ea typeface="Calibri" panose="020F0502020204030204" pitchFamily="34" charset="0"/>
              </a:rPr>
              <a:t>MICROCONTROLLER</a:t>
            </a:r>
            <a:endParaRPr lang="en-US" b="1" dirty="0"/>
          </a:p>
        </p:txBody>
      </p:sp>
      <p:pic>
        <p:nvPicPr>
          <p:cNvPr id="5" name="Content Placeholder 4" descr="Types of Embedded System">
            <a:extLst>
              <a:ext uri="{FF2B5EF4-FFF2-40B4-BE49-F238E27FC236}">
                <a16:creationId xmlns:a16="http://schemas.microsoft.com/office/drawing/2014/main" id="{D71A87A3-9ABF-AC1D-557C-15FFE5E794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1" y="1767840"/>
            <a:ext cx="5710322" cy="4267200"/>
          </a:xfrm>
          <a:prstGeom prst="rect">
            <a:avLst/>
          </a:prstGeom>
          <a:noFill/>
          <a:ln>
            <a:noFill/>
          </a:ln>
        </p:spPr>
      </p:pic>
      <p:pic>
        <p:nvPicPr>
          <p:cNvPr id="6" name="Content Placeholder 5" descr="Embedded System basic and classifications">
            <a:extLst>
              <a:ext uri="{FF2B5EF4-FFF2-40B4-BE49-F238E27FC236}">
                <a16:creationId xmlns:a16="http://schemas.microsoft.com/office/drawing/2014/main" id="{7865232A-3C39-F9F4-D368-A2DD6AD109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39000" y="1920240"/>
            <a:ext cx="4516120" cy="4114800"/>
          </a:xfrm>
          <a:prstGeom prst="rect">
            <a:avLst/>
          </a:prstGeom>
          <a:noFill/>
          <a:ln>
            <a:noFill/>
          </a:ln>
        </p:spPr>
      </p:pic>
    </p:spTree>
    <p:extLst>
      <p:ext uri="{BB962C8B-B14F-4D97-AF65-F5344CB8AC3E}">
        <p14:creationId xmlns:p14="http://schemas.microsoft.com/office/powerpoint/2010/main" val="28411118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F111-1AA6-5FF8-63FC-ACA781E8BF3D}"/>
              </a:ext>
            </a:extLst>
          </p:cNvPr>
          <p:cNvSpPr>
            <a:spLocks noGrp="1"/>
          </p:cNvSpPr>
          <p:nvPr>
            <p:ph type="title"/>
          </p:nvPr>
        </p:nvSpPr>
        <p:spPr>
          <a:xfrm>
            <a:off x="838200" y="365126"/>
            <a:ext cx="10515600" cy="977900"/>
          </a:xfrm>
          <a:gradFill flip="none" rotWithShape="1">
            <a:gsLst>
              <a:gs pos="0">
                <a:srgbClr val="DD4D76"/>
              </a:gs>
              <a:gs pos="19000">
                <a:schemeClr val="accent1">
                  <a:tint val="44500"/>
                  <a:satMod val="160000"/>
                </a:schemeClr>
              </a:gs>
              <a:gs pos="100000">
                <a:srgbClr val="F1D2B5"/>
              </a:gs>
            </a:gsLst>
            <a:path path="circle">
              <a:fillToRect r="100000" b="100000"/>
            </a:path>
            <a:tileRect l="-100000" t="-100000"/>
          </a:gradFill>
        </p:spPr>
        <p:txBody>
          <a:bodyPr>
            <a:noAutofit/>
          </a:bodyPr>
          <a:lstStyle/>
          <a:p>
            <a:br>
              <a:rPr lang="en-US" sz="24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24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24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r>
              <a:rPr lang="en-US"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SMALL SCALE EMBEDDED SYSTEMS</a:t>
            </a:r>
            <a:br>
              <a:rPr lang="en-US" sz="2400" dirty="0">
                <a:effectLst/>
                <a:latin typeface="Calibri" panose="020F0502020204030204" pitchFamily="34" charset="0"/>
                <a:ea typeface="Calibri" panose="020F0502020204030204" pitchFamily="34" charset="0"/>
                <a:cs typeface="Times New Roman" panose="02020603050405020304" pitchFamily="18" charset="0"/>
              </a:rPr>
            </a:br>
            <a:endParaRPr lang="en-US" sz="5400" dirty="0"/>
          </a:p>
        </p:txBody>
      </p:sp>
      <p:sp>
        <p:nvSpPr>
          <p:cNvPr id="3" name="Content Placeholder 2">
            <a:extLst>
              <a:ext uri="{FF2B5EF4-FFF2-40B4-BE49-F238E27FC236}">
                <a16:creationId xmlns:a16="http://schemas.microsoft.com/office/drawing/2014/main" id="{560BE2C4-FC21-3E83-F104-767327F8E95F}"/>
              </a:ext>
            </a:extLst>
          </p:cNvPr>
          <p:cNvSpPr>
            <a:spLocks noGrp="1"/>
          </p:cNvSpPr>
          <p:nvPr>
            <p:ph idx="1"/>
          </p:nvPr>
        </p:nvSpPr>
        <p:spPr>
          <a:xfrm>
            <a:off x="285750" y="1685925"/>
            <a:ext cx="11068050" cy="4491038"/>
          </a:xfrm>
        </p:spPr>
        <p:txBody>
          <a:bodyPr>
            <a:normAutofit lnSpcReduction="10000"/>
          </a:bodyPr>
          <a:lstStyle/>
          <a:p>
            <a:pPr algn="just"/>
            <a:r>
              <a:rPr lang="en-US" sz="3000" dirty="0">
                <a:effectLst/>
                <a:latin typeface="Times New Roman" panose="02020603050405020304" pitchFamily="18" charset="0"/>
                <a:ea typeface="Calibri" panose="020F0502020204030204" pitchFamily="34" charset="0"/>
              </a:rPr>
              <a:t>This embedded system can be designed with a single 8 or 16-bit microcontroller. It can be operated with the help of a battery.</a:t>
            </a:r>
          </a:p>
          <a:p>
            <a:pPr algn="just"/>
            <a:r>
              <a:rPr lang="en-US" sz="3000" dirty="0">
                <a:effectLst/>
                <a:latin typeface="Times New Roman" panose="02020603050405020304" pitchFamily="18" charset="0"/>
                <a:ea typeface="Calibri" panose="020F0502020204030204" pitchFamily="34" charset="0"/>
                <a:cs typeface="Times New Roman" panose="02020603050405020304" pitchFamily="18" charset="0"/>
              </a:rPr>
              <a:t>As the name suggests a small-scale embedded system makes use of a small sized microcontroller, ranging from 8 bit to 16 bit. </a:t>
            </a:r>
          </a:p>
          <a:p>
            <a:pPr algn="just"/>
            <a:r>
              <a:rPr lang="en-US" sz="3000" dirty="0">
                <a:effectLst/>
                <a:latin typeface="Times New Roman" panose="02020603050405020304" pitchFamily="18" charset="0"/>
                <a:ea typeface="Calibri" panose="020F0502020204030204" pitchFamily="34" charset="0"/>
                <a:cs typeface="Times New Roman" panose="02020603050405020304" pitchFamily="18" charset="0"/>
              </a:rPr>
              <a:t>They are less complex in terms of hardware and software and can be operated with batteries as well because of their smaller size. Mostly the C programing language is used in such embedded systems.</a:t>
            </a:r>
          </a:p>
          <a:p>
            <a:pPr algn="just"/>
            <a:r>
              <a:rPr lang="en-US" sz="3000" b="1" dirty="0">
                <a:latin typeface="Times New Roman" panose="02020603050405020304" pitchFamily="18" charset="0"/>
                <a:ea typeface="Calibri" panose="020F0502020204030204" pitchFamily="34" charset="0"/>
                <a:cs typeface="Times New Roman" panose="02020603050405020304" pitchFamily="18" charset="0"/>
              </a:rPr>
              <a:t>Example</a:t>
            </a:r>
            <a:r>
              <a:rPr lang="en-US" sz="3000" dirty="0">
                <a:latin typeface="Times New Roman" panose="02020603050405020304" pitchFamily="18" charset="0"/>
                <a:ea typeface="Calibri" panose="020F0502020204030204" pitchFamily="34" charset="0"/>
                <a:cs typeface="Times New Roman" panose="02020603050405020304" pitchFamily="18" charset="0"/>
              </a:rPr>
              <a:t>: Wearable device(</a:t>
            </a:r>
            <a:r>
              <a:rPr lang="en-US" sz="3000" i="0" dirty="0">
                <a:effectLst/>
                <a:latin typeface="Times New Roman" panose="02020603050405020304" pitchFamily="18" charset="0"/>
                <a:cs typeface="Times New Roman" panose="02020603050405020304" pitchFamily="18" charset="0"/>
              </a:rPr>
              <a:t>smartwatches, and health monitors equipped with sensors and microcontrollers to track activities, monitor health parameters, and provide notifications)</a:t>
            </a:r>
            <a:r>
              <a:rPr lang="en-US" sz="3000" dirty="0">
                <a:latin typeface="Times New Roman" panose="02020603050405020304" pitchFamily="18" charset="0"/>
                <a:ea typeface="Calibri" panose="020F0502020204030204" pitchFamily="34" charset="0"/>
                <a:cs typeface="Times New Roman" panose="02020603050405020304" pitchFamily="18" charset="0"/>
              </a:rPr>
              <a:t> ,</a:t>
            </a:r>
            <a:r>
              <a:rPr lang="en-US" sz="3000" dirty="0">
                <a:effectLst/>
                <a:latin typeface="Roboto" panose="02000000000000000000" pitchFamily="2" charset="0"/>
                <a:ea typeface="Calibri" panose="020F0502020204030204" pitchFamily="34" charset="0"/>
                <a:cs typeface="Times New Roman" panose="02020603050405020304" pitchFamily="18" charset="0"/>
              </a:rPr>
              <a:t> Sensors,…..</a:t>
            </a:r>
            <a:endParaRPr lang="en-US" sz="3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616815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1D3A-CCAC-C0F2-C285-5A3959C8D655}"/>
              </a:ext>
            </a:extLst>
          </p:cNvPr>
          <p:cNvSpPr>
            <a:spLocks noGrp="1"/>
          </p:cNvSpPr>
          <p:nvPr>
            <p:ph type="title"/>
          </p:nvPr>
        </p:nvSpPr>
        <p:spPr>
          <a:xfrm>
            <a:off x="497150" y="365125"/>
            <a:ext cx="10856650" cy="1044575"/>
          </a:xfrm>
          <a:blipFill>
            <a:blip r:embed="rId2"/>
            <a:tile tx="0" ty="0" sx="100000" sy="100000" flip="none" algn="tl"/>
          </a:blipFill>
          <a:ln>
            <a:solidFill>
              <a:srgbClr val="FFFF00"/>
            </a:solidFill>
          </a:ln>
        </p:spPr>
        <p:txBody>
          <a:bodyPr>
            <a:normAutofit fontScale="90000"/>
          </a:bodyPr>
          <a:lstStyle/>
          <a:p>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MEDIUM SCALE EMBEDDED SYSTEMS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7C13FB35-8DA2-7239-0B12-DAABD1A338F9}"/>
              </a:ext>
            </a:extLst>
          </p:cNvPr>
          <p:cNvSpPr>
            <a:spLocks noGrp="1"/>
          </p:cNvSpPr>
          <p:nvPr>
            <p:ph idx="1"/>
          </p:nvPr>
        </p:nvSpPr>
        <p:spPr>
          <a:xfrm>
            <a:off x="372862" y="1837677"/>
            <a:ext cx="10980938" cy="4339285"/>
          </a:xfrm>
          <a:ln>
            <a:solidFill>
              <a:srgbClr val="FFFF00"/>
            </a:solidFill>
          </a:ln>
        </p:spPr>
        <p:txBody>
          <a:bodyPr>
            <a:normAutofit/>
          </a:bodyPr>
          <a:lstStyle/>
          <a:p>
            <a:pPr marL="0" marR="0" indent="0" algn="just">
              <a:lnSpc>
                <a:spcPct val="115000"/>
              </a:lnSpc>
              <a:spcBef>
                <a:spcPts val="0"/>
              </a:spcBef>
              <a:spcAft>
                <a:spcPts val="800"/>
              </a:spcAf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These types of embedded systems are designed using 16 or 32-bit microcontrollers. These systems offer both hardware and software complexities. C, C++, Java, and source code engineering tool, etc. are used to develop this kind of embedded system.</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3200" b="1" dirty="0">
                <a:effectLst/>
                <a:latin typeface="Times New Roman" panose="02020603050405020304" pitchFamily="18" charset="0"/>
                <a:ea typeface="Calibri" panose="020F0502020204030204" pitchFamily="34" charset="0"/>
              </a:rPr>
              <a:t>Example</a:t>
            </a:r>
            <a:r>
              <a:rPr lang="en-US" sz="3200" dirty="0">
                <a:effectLst/>
                <a:latin typeface="Times New Roman" panose="02020603050405020304" pitchFamily="18" charset="0"/>
                <a:ea typeface="Calibri" panose="020F0502020204030204" pitchFamily="34" charset="0"/>
              </a:rPr>
              <a:t>: ATM, which is widely used by us nowadays has a medium-scale embedded system in it</a:t>
            </a:r>
            <a:endParaRPr lang="en-US" sz="3200" dirty="0"/>
          </a:p>
        </p:txBody>
      </p:sp>
    </p:spTree>
    <p:extLst>
      <p:ext uri="{BB962C8B-B14F-4D97-AF65-F5344CB8AC3E}">
        <p14:creationId xmlns:p14="http://schemas.microsoft.com/office/powerpoint/2010/main" val="34795181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87E46-31F9-78A3-E413-A3D9850B86C0}"/>
              </a:ext>
            </a:extLst>
          </p:cNvPr>
          <p:cNvSpPr>
            <a:spLocks noGrp="1"/>
          </p:cNvSpPr>
          <p:nvPr>
            <p:ph type="title"/>
          </p:nvPr>
        </p:nvSpPr>
        <p:spPr>
          <a:xfrm>
            <a:off x="612559" y="365125"/>
            <a:ext cx="10741241" cy="777875"/>
          </a:xfrm>
          <a:solidFill>
            <a:srgbClr val="A7E59B">
              <a:alpha val="55000"/>
            </a:srgbClr>
          </a:solidFill>
        </p:spPr>
        <p:txBody>
          <a:bodyPr>
            <a:normAutofit fontScale="90000"/>
          </a:bodyPr>
          <a:lstStyle/>
          <a:p>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40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3.SOPHISTICATED EMBEDDED SYSTEMS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7737606-FE47-E277-10C5-EE8015F7E45A}"/>
              </a:ext>
            </a:extLst>
          </p:cNvPr>
          <p:cNvSpPr>
            <a:spLocks noGrp="1"/>
          </p:cNvSpPr>
          <p:nvPr>
            <p:ph idx="1"/>
          </p:nvPr>
        </p:nvSpPr>
        <p:spPr>
          <a:xfrm>
            <a:off x="399495" y="1455938"/>
            <a:ext cx="10954305" cy="4721025"/>
          </a:xfrm>
        </p:spPr>
        <p:txBody>
          <a:bodyPr>
            <a:normAutofit/>
          </a:bodyPr>
          <a:lstStyle/>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These types of embedded systems are designed using 32 or 64-bit microcontrollers. This type of embedded systems has lots of hardware and software complexities</a:t>
            </a:r>
          </a:p>
          <a:p>
            <a:r>
              <a:rPr lang="en-US" sz="3600" dirty="0">
                <a:latin typeface="Times New Roman" panose="02020603050405020304" pitchFamily="18" charset="0"/>
                <a:cs typeface="Times New Roman" panose="02020603050405020304" pitchFamily="18" charset="0"/>
              </a:rPr>
              <a:t>These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systems  are designed for performing complex tasks and functions.</a:t>
            </a:r>
          </a:p>
          <a:p>
            <a:pPr marL="0" marR="0" lvl="0" indent="0" algn="just">
              <a:lnSpc>
                <a:spcPct val="115000"/>
              </a:lnSpc>
              <a:spcBef>
                <a:spcPts val="0"/>
              </a:spcBef>
              <a:spcAft>
                <a:spcPts val="0"/>
              </a:spcAft>
              <a:buNone/>
            </a:pPr>
            <a:endParaRPr lang="en-US" sz="36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15000"/>
              </a:lnSpc>
              <a:spcBef>
                <a:spcPts val="0"/>
              </a:spcBef>
              <a:spcAft>
                <a:spcPts val="0"/>
              </a:spcAft>
              <a:buNone/>
            </a:pPr>
            <a:r>
              <a:rPr lang="en-US" sz="3600" b="1" dirty="0">
                <a:latin typeface="Times New Roman" panose="02020603050405020304" pitchFamily="18" charset="0"/>
                <a:ea typeface="Calibri" panose="020F0502020204030204" pitchFamily="34" charset="0"/>
                <a:cs typeface="Times New Roman" panose="02020603050405020304" pitchFamily="18" charset="0"/>
              </a:rPr>
              <a:t>Example</a:t>
            </a:r>
            <a:r>
              <a:rPr lang="en-US" sz="3600" dirty="0">
                <a:latin typeface="Times New Roman" panose="02020603050405020304" pitchFamily="18" charset="0"/>
                <a:ea typeface="Calibri" panose="020F0502020204030204" pitchFamily="34" charset="0"/>
                <a:cs typeface="Times New Roman" panose="02020603050405020304" pitchFamily="18" charset="0"/>
              </a:rPr>
              <a:t>:</a:t>
            </a:r>
            <a:r>
              <a:rPr lang="en-ZA" sz="3600" b="0" dirty="0">
                <a:effectLst/>
                <a:latin typeface="Times New Roman" panose="02020603050405020304" pitchFamily="18" charset="0"/>
                <a:ea typeface="Calibri" panose="020F0502020204030204" pitchFamily="34" charset="0"/>
                <a:cs typeface="Times New Roman" panose="02020603050405020304" pitchFamily="18" charset="0"/>
              </a:rPr>
              <a:t>Modern-day air conditioners</a:t>
            </a:r>
            <a:r>
              <a:rPr lang="en-US" sz="3600" b="1" dirty="0">
                <a:latin typeface="Times New Roman" panose="02020603050405020304" pitchFamily="18" charset="0"/>
                <a:ea typeface="Calibri" panose="020F0502020204030204" pitchFamily="34" charset="0"/>
                <a:cs typeface="Times New Roman" panose="02020603050405020304" pitchFamily="18" charset="0"/>
              </a:rPr>
              <a:t>; </a:t>
            </a:r>
            <a:r>
              <a:rPr lang="en-ZA" sz="3600" b="0" dirty="0">
                <a:effectLst/>
                <a:latin typeface="Times New Roman" panose="02020603050405020304" pitchFamily="18" charset="0"/>
                <a:ea typeface="Calibri" panose="020F0502020204030204" pitchFamily="34" charset="0"/>
                <a:cs typeface="Times New Roman" panose="02020603050405020304" pitchFamily="18" charset="0"/>
              </a:rPr>
              <a:t>Medical imaging systems ….</a:t>
            </a:r>
            <a:endParaRPr lang="en-US" sz="3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43697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FFF1-7A57-E977-BD9E-64786AA0F79C}"/>
              </a:ext>
            </a:extLst>
          </p:cNvPr>
          <p:cNvSpPr>
            <a:spLocks noGrp="1"/>
          </p:cNvSpPr>
          <p:nvPr>
            <p:ph type="title"/>
          </p:nvPr>
        </p:nvSpPr>
        <p:spPr>
          <a:xfrm>
            <a:off x="838200" y="365126"/>
            <a:ext cx="10515600" cy="768350"/>
          </a:xfrm>
          <a:gradFill>
            <a:gsLst>
              <a:gs pos="0">
                <a:srgbClr val="DD4D76"/>
              </a:gs>
              <a:gs pos="10000">
                <a:schemeClr val="accent6">
                  <a:lumMod val="40000"/>
                  <a:lumOff val="60000"/>
                </a:schemeClr>
              </a:gs>
              <a:gs pos="84000">
                <a:srgbClr val="F1D2B5"/>
              </a:gs>
            </a:gsLst>
            <a:path path="circle">
              <a:fillToRect r="100000" b="100000"/>
            </a:path>
          </a:gradFill>
        </p:spPr>
        <p:txBody>
          <a:bodyPr>
            <a:normAutofit/>
          </a:bodyPr>
          <a:lstStyle/>
          <a:p>
            <a:r>
              <a:rPr lang="en-US" b="1" dirty="0">
                <a:effectLst/>
                <a:latin typeface="Times New Roman" panose="02020603050405020304" pitchFamily="18" charset="0"/>
                <a:ea typeface="Calibri" panose="020F0502020204030204" pitchFamily="34" charset="0"/>
              </a:rPr>
              <a:t>Application areas of embedded system</a:t>
            </a:r>
            <a:endParaRPr lang="en-US" dirty="0"/>
          </a:p>
        </p:txBody>
      </p:sp>
      <p:sp>
        <p:nvSpPr>
          <p:cNvPr id="3" name="Content Placeholder 2">
            <a:extLst>
              <a:ext uri="{FF2B5EF4-FFF2-40B4-BE49-F238E27FC236}">
                <a16:creationId xmlns:a16="http://schemas.microsoft.com/office/drawing/2014/main" id="{27B1917E-C24B-36D3-25F0-71704F5D5497}"/>
              </a:ext>
            </a:extLst>
          </p:cNvPr>
          <p:cNvSpPr>
            <a:spLocks noGrp="1"/>
          </p:cNvSpPr>
          <p:nvPr>
            <p:ph idx="1"/>
          </p:nvPr>
        </p:nvSpPr>
        <p:spPr>
          <a:xfrm>
            <a:off x="838200" y="1133476"/>
            <a:ext cx="10515600" cy="5043487"/>
          </a:xfrm>
        </p:spPr>
        <p:txBody>
          <a:bodyPr>
            <a:normAutofit fontScale="92500" lnSpcReduction="10000"/>
          </a:bodyPr>
          <a:lstStyle/>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Home appliances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Transportation</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Health care</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Business sector &amp; offices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Defense sector</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Agricultural Sector</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Computer Peripherals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Computer Networking Systems</a:t>
            </a:r>
            <a:endParaRPr lang="en-US" sz="36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Measurement &amp; Instrumentation</a:t>
            </a:r>
          </a:p>
          <a:p>
            <a:pPr marL="0" indent="0">
              <a:buNone/>
            </a:pPr>
            <a:endParaRPr lang="en-US" sz="3600" dirty="0"/>
          </a:p>
        </p:txBody>
      </p:sp>
    </p:spTree>
    <p:extLst>
      <p:ext uri="{BB962C8B-B14F-4D97-AF65-F5344CB8AC3E}">
        <p14:creationId xmlns:p14="http://schemas.microsoft.com/office/powerpoint/2010/main" val="1713598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2D5F-D8BD-65F7-553C-3F84B5D231AE}"/>
              </a:ext>
            </a:extLst>
          </p:cNvPr>
          <p:cNvSpPr>
            <a:spLocks noGrp="1"/>
          </p:cNvSpPr>
          <p:nvPr>
            <p:ph type="title"/>
          </p:nvPr>
        </p:nvSpPr>
        <p:spPr>
          <a:xfrm>
            <a:off x="838200" y="365125"/>
            <a:ext cx="10725150" cy="655807"/>
          </a:xfrm>
          <a:gradFill>
            <a:gsLst>
              <a:gs pos="0">
                <a:srgbClr val="DD4D76"/>
              </a:gs>
              <a:gs pos="10000">
                <a:schemeClr val="accent6">
                  <a:lumMod val="40000"/>
                  <a:lumOff val="60000"/>
                </a:schemeClr>
              </a:gs>
              <a:gs pos="84000">
                <a:srgbClr val="F1D2B5"/>
              </a:gs>
            </a:gsLst>
            <a:path path="circle">
              <a:fillToRect r="100000" b="100000"/>
            </a:path>
          </a:gradFill>
        </p:spPr>
        <p:txBody>
          <a:bodyPr>
            <a:normAutofit/>
          </a:bodyPr>
          <a:lstStyle/>
          <a:p>
            <a:r>
              <a:rPr lang="en-US" sz="2800" b="1" dirty="0">
                <a:effectLst/>
                <a:latin typeface="Times New Roman" panose="02020603050405020304" pitchFamily="18" charset="0"/>
                <a:ea typeface="Calibri" panose="020F0502020204030204" pitchFamily="34" charset="0"/>
              </a:rPr>
              <a:t>CHARACTERISTICS OF AN EMBEDDED SYSTEM</a:t>
            </a:r>
            <a:endParaRPr lang="en-US" sz="2800" dirty="0"/>
          </a:p>
        </p:txBody>
      </p:sp>
      <p:sp>
        <p:nvSpPr>
          <p:cNvPr id="3" name="Content Placeholder 2">
            <a:extLst>
              <a:ext uri="{FF2B5EF4-FFF2-40B4-BE49-F238E27FC236}">
                <a16:creationId xmlns:a16="http://schemas.microsoft.com/office/drawing/2014/main" id="{1E269EF3-F35C-8AB2-9776-50D261001E60}"/>
              </a:ext>
            </a:extLst>
          </p:cNvPr>
          <p:cNvSpPr>
            <a:spLocks noGrp="1"/>
          </p:cNvSpPr>
          <p:nvPr>
            <p:ph idx="1"/>
          </p:nvPr>
        </p:nvSpPr>
        <p:spPr>
          <a:xfrm>
            <a:off x="838200" y="1118586"/>
            <a:ext cx="10515599" cy="5619565"/>
          </a:xfrm>
        </p:spPr>
        <p:txBody>
          <a:bodyPr>
            <a:noAutofit/>
          </a:bodyPr>
          <a:lstStyle/>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Performs specific task</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Low Cost</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Time Specific</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Low Power</a:t>
            </a:r>
            <a:endParaRPr lang="en-US" dirty="0">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High Efficiency</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Minimal User interface</a:t>
            </a:r>
            <a:endParaRPr lang="en-US" dirty="0">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Less Human intervention</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Highly Stable</a:t>
            </a:r>
            <a:endParaRPr lang="en-US" dirty="0">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High Reliability</a:t>
            </a:r>
          </a:p>
          <a:p>
            <a:pPr>
              <a:buFont typeface="Wingdings" panose="05000000000000000000" pitchFamily="2" charset="2"/>
              <a:buChar char="Ø"/>
            </a:pPr>
            <a:r>
              <a:rPr lang="en-US" dirty="0">
                <a:effectLst/>
                <a:latin typeface="Times New Roman" panose="02020603050405020304" pitchFamily="18" charset="0"/>
                <a:ea typeface="Calibri" panose="020F0502020204030204" pitchFamily="34" charset="0"/>
              </a:rPr>
              <a:t>Use microprocessors or microcontrollers</a:t>
            </a:r>
          </a:p>
          <a:p>
            <a:pPr>
              <a:buFont typeface="Wingdings" panose="05000000000000000000" pitchFamily="2" charset="2"/>
              <a:buChar char="Ø"/>
            </a:pPr>
            <a:r>
              <a:rPr lang="en-US" dirty="0" err="1">
                <a:latin typeface="Times New Roman" panose="02020603050405020304" pitchFamily="18" charset="0"/>
              </a:rPr>
              <a:t>Etc</a:t>
            </a:r>
            <a:r>
              <a:rPr lang="en-US" dirty="0">
                <a:latin typeface="Times New Roman" panose="02020603050405020304" pitchFamily="18" charset="0"/>
              </a:rPr>
              <a:t> </a:t>
            </a:r>
            <a:endParaRPr lang="en-US" dirty="0"/>
          </a:p>
        </p:txBody>
      </p:sp>
    </p:spTree>
    <p:extLst>
      <p:ext uri="{BB962C8B-B14F-4D97-AF65-F5344CB8AC3E}">
        <p14:creationId xmlns:p14="http://schemas.microsoft.com/office/powerpoint/2010/main" val="1668717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4FC0-3EEF-AD19-5F01-AA31577F0E96}"/>
              </a:ext>
            </a:extLst>
          </p:cNvPr>
          <p:cNvSpPr>
            <a:spLocks noGrp="1"/>
          </p:cNvSpPr>
          <p:nvPr>
            <p:ph type="title"/>
          </p:nvPr>
        </p:nvSpPr>
        <p:spPr>
          <a:solidFill>
            <a:schemeClr val="accent6">
              <a:lumMod val="40000"/>
              <a:lumOff val="60000"/>
            </a:schemeClr>
          </a:solidFill>
        </p:spPr>
        <p:txBody>
          <a:bodyPr/>
          <a:lstStyle/>
          <a:p>
            <a:pPr algn="ctr"/>
            <a:r>
              <a:rPr lang="en-US" b="1" dirty="0">
                <a:latin typeface="Times New Roman" panose="02020603050405020304" pitchFamily="18" charset="0"/>
                <a:cs typeface="Times New Roman" panose="02020603050405020304" pitchFamily="18" charset="0"/>
              </a:rPr>
              <a:t>LEARNING OUTCOMES</a:t>
            </a:r>
          </a:p>
        </p:txBody>
      </p:sp>
      <p:sp>
        <p:nvSpPr>
          <p:cNvPr id="3" name="Content Placeholder 2">
            <a:extLst>
              <a:ext uri="{FF2B5EF4-FFF2-40B4-BE49-F238E27FC236}">
                <a16:creationId xmlns:a16="http://schemas.microsoft.com/office/drawing/2014/main" id="{7DC01A2C-A8B0-C300-0EDE-63596AD8CDD2}"/>
              </a:ext>
            </a:extLst>
          </p:cNvPr>
          <p:cNvSpPr>
            <a:spLocks noGrp="1"/>
          </p:cNvSpPr>
          <p:nvPr>
            <p:ph idx="1"/>
          </p:nvPr>
        </p:nvSpPr>
        <p:spPr/>
        <p:txBody>
          <a:bodyPr>
            <a:normAutofit/>
          </a:bodyPr>
          <a:lstStyle/>
          <a:p>
            <a:pPr marL="514350" indent="-514350">
              <a:buFont typeface="+mj-lt"/>
              <a:buAutoNum type="arabicPeriod"/>
            </a:pPr>
            <a:r>
              <a:rPr lang="en-US" sz="4000" dirty="0">
                <a:latin typeface="Times New Roman" panose="02020603050405020304" pitchFamily="18" charset="0"/>
                <a:cs typeface="Times New Roman" panose="02020603050405020304" pitchFamily="18" charset="0"/>
              </a:rPr>
              <a:t>Design Embedded System Architecture</a:t>
            </a:r>
          </a:p>
          <a:p>
            <a:pPr marL="514350" indent="-514350">
              <a:buFont typeface="+mj-lt"/>
              <a:buAutoNum type="arabicPeriod"/>
            </a:pPr>
            <a:r>
              <a:rPr lang="en-US" sz="4000" dirty="0">
                <a:latin typeface="Times New Roman" panose="02020603050405020304" pitchFamily="18" charset="0"/>
                <a:cs typeface="Times New Roman" panose="02020603050405020304" pitchFamily="18" charset="0"/>
              </a:rPr>
              <a:t>Develop hardware device</a:t>
            </a:r>
          </a:p>
          <a:p>
            <a:pPr marL="514350" indent="-514350">
              <a:buFont typeface="+mj-lt"/>
              <a:buAutoNum type="arabicPeriod"/>
            </a:pPr>
            <a:r>
              <a:rPr lang="en-US" sz="4000" dirty="0">
                <a:latin typeface="Times New Roman" panose="02020603050405020304" pitchFamily="18" charset="0"/>
                <a:cs typeface="Times New Roman" panose="02020603050405020304" pitchFamily="18" charset="0"/>
              </a:rPr>
              <a:t>Develop Embedded Software (Firmware)</a:t>
            </a:r>
          </a:p>
          <a:p>
            <a:pPr marL="514350" indent="-514350">
              <a:buFont typeface="+mj-lt"/>
              <a:buAutoNum type="arabicPeriod"/>
            </a:pPr>
            <a:r>
              <a:rPr lang="en-US" sz="4000" dirty="0">
                <a:latin typeface="Times New Roman" panose="02020603050405020304" pitchFamily="18" charset="0"/>
                <a:cs typeface="Times New Roman" panose="02020603050405020304" pitchFamily="18" charset="0"/>
              </a:rPr>
              <a:t>Manage Embedded System</a:t>
            </a:r>
          </a:p>
        </p:txBody>
      </p:sp>
    </p:spTree>
    <p:extLst>
      <p:ext uri="{BB962C8B-B14F-4D97-AF65-F5344CB8AC3E}">
        <p14:creationId xmlns:p14="http://schemas.microsoft.com/office/powerpoint/2010/main" val="3374963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3ECB-245E-0E4C-920A-0E5F18903B1C}"/>
              </a:ext>
            </a:extLst>
          </p:cNvPr>
          <p:cNvSpPr>
            <a:spLocks noGrp="1"/>
          </p:cNvSpPr>
          <p:nvPr>
            <p:ph type="title"/>
          </p:nvPr>
        </p:nvSpPr>
        <p:spPr>
          <a:xfrm>
            <a:off x="838200" y="365126"/>
            <a:ext cx="10515600" cy="620296"/>
          </a:xfrm>
          <a:gradFill>
            <a:gsLst>
              <a:gs pos="0">
                <a:srgbClr val="FFFF00"/>
              </a:gs>
              <a:gs pos="32000">
                <a:schemeClr val="accent6">
                  <a:lumMod val="40000"/>
                  <a:lumOff val="60000"/>
                </a:schemeClr>
              </a:gs>
              <a:gs pos="84000">
                <a:srgbClr val="00B0F0"/>
              </a:gs>
            </a:gsLst>
            <a:path path="circle">
              <a:fillToRect r="100000" b="100000"/>
            </a:path>
          </a:gradFill>
        </p:spPr>
        <p:txBody>
          <a:bodyPr>
            <a:normAutofit fontScale="90000"/>
          </a:bodyPr>
          <a:lstStyle/>
          <a:p>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b="1"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Block Structure Diagram of Embedded System</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5DD62A77-361F-48A4-AD5E-895B6333BBF0}"/>
              </a:ext>
            </a:extLst>
          </p:cNvPr>
          <p:cNvPicPr>
            <a:picLocks noGrp="1" noChangeAspect="1"/>
          </p:cNvPicPr>
          <p:nvPr>
            <p:ph idx="1"/>
          </p:nvPr>
        </p:nvPicPr>
        <p:blipFill>
          <a:blip r:embed="rId2"/>
          <a:stretch>
            <a:fillRect/>
          </a:stretch>
        </p:blipFill>
        <p:spPr>
          <a:xfrm>
            <a:off x="452761" y="1184167"/>
            <a:ext cx="8806649" cy="4991100"/>
          </a:xfrm>
          <a:prstGeom prst="rect">
            <a:avLst/>
          </a:prstGeom>
        </p:spPr>
      </p:pic>
    </p:spTree>
    <p:extLst>
      <p:ext uri="{BB962C8B-B14F-4D97-AF65-F5344CB8AC3E}">
        <p14:creationId xmlns:p14="http://schemas.microsoft.com/office/powerpoint/2010/main" val="1577555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F3A5C1-7B0C-B281-4D4C-3D668D5DF3BD}"/>
              </a:ext>
            </a:extLst>
          </p:cNvPr>
          <p:cNvPicPr>
            <a:picLocks noGrp="1" noChangeAspect="1"/>
          </p:cNvPicPr>
          <p:nvPr>
            <p:ph idx="1"/>
          </p:nvPr>
        </p:nvPicPr>
        <p:blipFill>
          <a:blip r:embed="rId2"/>
          <a:stretch>
            <a:fillRect/>
          </a:stretch>
        </p:blipFill>
        <p:spPr>
          <a:xfrm>
            <a:off x="491601" y="371475"/>
            <a:ext cx="11208798" cy="5504155"/>
          </a:xfrm>
          <a:prstGeom prst="rect">
            <a:avLst/>
          </a:prstGeom>
        </p:spPr>
      </p:pic>
    </p:spTree>
    <p:extLst>
      <p:ext uri="{BB962C8B-B14F-4D97-AF65-F5344CB8AC3E}">
        <p14:creationId xmlns:p14="http://schemas.microsoft.com/office/powerpoint/2010/main" val="2489677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09A9E-7E15-B48E-9BE5-D84932E41E70}"/>
              </a:ext>
            </a:extLst>
          </p:cNvPr>
          <p:cNvSpPr>
            <a:spLocks noGrp="1"/>
          </p:cNvSpPr>
          <p:nvPr>
            <p:ph idx="1"/>
          </p:nvPr>
        </p:nvSpPr>
        <p:spPr>
          <a:xfrm>
            <a:off x="346229" y="257452"/>
            <a:ext cx="11433719" cy="5919511"/>
          </a:xfrm>
          <a:ln>
            <a:solidFill>
              <a:srgbClr val="FFFF00"/>
            </a:solidFill>
          </a:ln>
        </p:spPr>
        <p:txBody>
          <a:bodyPr>
            <a:normAutofit/>
          </a:bodyPr>
          <a:lstStyle/>
          <a:p>
            <a:pPr marL="0" marR="0" lvl="0" indent="0">
              <a:lnSpc>
                <a:spcPct val="115000"/>
              </a:lnSpc>
              <a:spcBef>
                <a:spcPts val="0"/>
              </a:spcBef>
              <a:spcAft>
                <a:spcPts val="0"/>
              </a:spcAft>
              <a:buNone/>
            </a:pPr>
            <a:r>
              <a:rPr lang="en-US" b="1" dirty="0">
                <a:latin typeface="Times New Roman" panose="02020603050405020304" pitchFamily="18" charset="0"/>
                <a:ea typeface="Calibri" panose="020F0502020204030204" pitchFamily="34" charset="0"/>
                <a:cs typeface="Times New Roman" panose="02020603050405020304" pitchFamily="18" charset="0"/>
              </a:rPr>
              <a:t>1.Editor</a:t>
            </a:r>
          </a:p>
          <a:p>
            <a:pPr marL="0" marR="0" lvl="0" indent="0">
              <a:lnSpc>
                <a:spcPct val="115000"/>
              </a:lnSpc>
              <a:spcBef>
                <a:spcPts val="0"/>
              </a:spcBef>
              <a:spcAft>
                <a:spcPts val="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editor is the first tool you required for embedded system software.</a:t>
            </a:r>
          </a:p>
          <a:p>
            <a:pPr marL="0" indent="0">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code you write in C and C++ programming languages will be saved in a text file in the editor</a:t>
            </a:r>
          </a:p>
          <a:p>
            <a:pPr marL="0" indent="0">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2.Compiler</a:t>
            </a: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code is written in a text editor. But how does a machine understand this code?</a:t>
            </a:r>
          </a:p>
          <a:p>
            <a:pPr marL="0" marR="0" lvl="0" indent="0" algn="just">
              <a:spcBef>
                <a:spcPts val="0"/>
              </a:spcBef>
              <a:spcAft>
                <a:spcPts val="0"/>
              </a:spcAft>
              <a:buNone/>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compiler</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is used to turn this written code into low-level machine language that the machine can comprehend.</a:t>
            </a:r>
          </a:p>
          <a:p>
            <a:pPr marL="0" marR="0" indent="0" algn="just">
              <a:lnSpc>
                <a:spcPct val="107000"/>
              </a:lnSpc>
              <a:spcBef>
                <a:spcPts val="0"/>
              </a:spcBef>
              <a:spcAft>
                <a:spcPts val="800"/>
              </a:spcAft>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3.Assembler</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assembler tool converts the written code into a machine language. It is slightly different than a compiler.</a:t>
            </a:r>
          </a:p>
          <a:p>
            <a:pPr marL="342900" marR="0" lvl="0" indent="-342900" algn="just">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compiler directly converts the written code into machine language while the assembler, on the other hand, first converts source code to object code and then to the language that the machine can understand.</a:t>
            </a:r>
          </a:p>
          <a:p>
            <a:pPr marL="0" marR="0" indent="0">
              <a:lnSpc>
                <a:spcPct val="107000"/>
              </a:lnSpc>
              <a:spcBef>
                <a:spcPts val="0"/>
              </a:spcBef>
              <a:spcAft>
                <a:spcPts val="800"/>
              </a:spcAft>
              <a:buNone/>
            </a:pPr>
            <a:endParaRPr lang="en-US" sz="1800" dirty="0">
              <a:solidFill>
                <a:srgbClr val="00B0F0"/>
              </a:solidFill>
              <a:effectLst/>
              <a:latin typeface="Times New Roman" panose="02020603050405020304" pitchFamily="18" charset="0"/>
              <a:ea typeface="Calibri" panose="020F0502020204030204" pitchFamily="34"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spcBef>
                <a:spcPts val="0"/>
              </a:spcBef>
              <a:spcAft>
                <a:spcPts val="0"/>
              </a:spcAft>
              <a:buNone/>
            </a:pPr>
            <a:endParaRPr lang="en-US" sz="180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grpSp>
        <p:nvGrpSpPr>
          <p:cNvPr id="9" name="Group 8">
            <a:extLst>
              <a:ext uri="{FF2B5EF4-FFF2-40B4-BE49-F238E27FC236}">
                <a16:creationId xmlns:a16="http://schemas.microsoft.com/office/drawing/2014/main" id="{21EA8C46-7A3D-E004-60F1-EE3ABD171CDB}"/>
              </a:ext>
            </a:extLst>
          </p:cNvPr>
          <p:cNvGrpSpPr/>
          <p:nvPr/>
        </p:nvGrpSpPr>
        <p:grpSpPr>
          <a:xfrm>
            <a:off x="469950" y="6382713"/>
            <a:ext cx="360" cy="9360"/>
            <a:chOff x="469950" y="6382713"/>
            <a:chExt cx="360" cy="93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D8DD496-C927-08BE-1004-11C8D9CA4634}"/>
                    </a:ext>
                  </a:extLst>
                </p14:cNvPr>
                <p14:cNvContentPartPr/>
                <p14:nvPr/>
              </p14:nvContentPartPr>
              <p14:xfrm>
                <a:off x="469950" y="6382713"/>
                <a:ext cx="360" cy="360"/>
              </p14:xfrm>
            </p:contentPart>
          </mc:Choice>
          <mc:Fallback xmlns="">
            <p:pic>
              <p:nvPicPr>
                <p:cNvPr id="4" name="Ink 3">
                  <a:extLst>
                    <a:ext uri="{FF2B5EF4-FFF2-40B4-BE49-F238E27FC236}">
                      <a16:creationId xmlns:a16="http://schemas.microsoft.com/office/drawing/2014/main" id="{3D8DD496-C927-08BE-1004-11C8D9CA4634}"/>
                    </a:ext>
                  </a:extLst>
                </p:cNvPr>
                <p:cNvPicPr/>
                <p:nvPr/>
              </p:nvPicPr>
              <p:blipFill>
                <a:blip r:embed="rId3"/>
                <a:stretch>
                  <a:fillRect/>
                </a:stretch>
              </p:blipFill>
              <p:spPr>
                <a:xfrm>
                  <a:off x="463830" y="63765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07FCDB2-7B3F-BAFF-E91D-BACF76A2CAB2}"/>
                    </a:ext>
                  </a:extLst>
                </p14:cNvPr>
                <p14:cNvContentPartPr/>
                <p14:nvPr/>
              </p14:nvContentPartPr>
              <p14:xfrm>
                <a:off x="469950" y="6382713"/>
                <a:ext cx="360" cy="360"/>
              </p14:xfrm>
            </p:contentPart>
          </mc:Choice>
          <mc:Fallback xmlns="">
            <p:pic>
              <p:nvPicPr>
                <p:cNvPr id="5" name="Ink 4">
                  <a:extLst>
                    <a:ext uri="{FF2B5EF4-FFF2-40B4-BE49-F238E27FC236}">
                      <a16:creationId xmlns:a16="http://schemas.microsoft.com/office/drawing/2014/main" id="{007FCDB2-7B3F-BAFF-E91D-BACF76A2CAB2}"/>
                    </a:ext>
                  </a:extLst>
                </p:cNvPr>
                <p:cNvPicPr/>
                <p:nvPr/>
              </p:nvPicPr>
              <p:blipFill>
                <a:blip r:embed="rId3"/>
                <a:stretch>
                  <a:fillRect/>
                </a:stretch>
              </p:blipFill>
              <p:spPr>
                <a:xfrm>
                  <a:off x="463830" y="63765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2D02C12-1E79-C234-AD2D-AEB0F7517B30}"/>
                    </a:ext>
                  </a:extLst>
                </p14:cNvPr>
                <p14:cNvContentPartPr/>
                <p14:nvPr/>
              </p14:nvContentPartPr>
              <p14:xfrm>
                <a:off x="469950" y="6391713"/>
                <a:ext cx="360" cy="360"/>
              </p14:xfrm>
            </p:contentPart>
          </mc:Choice>
          <mc:Fallback xmlns="">
            <p:pic>
              <p:nvPicPr>
                <p:cNvPr id="6" name="Ink 5">
                  <a:extLst>
                    <a:ext uri="{FF2B5EF4-FFF2-40B4-BE49-F238E27FC236}">
                      <a16:creationId xmlns:a16="http://schemas.microsoft.com/office/drawing/2014/main" id="{A2D02C12-1E79-C234-AD2D-AEB0F7517B30}"/>
                    </a:ext>
                  </a:extLst>
                </p:cNvPr>
                <p:cNvPicPr/>
                <p:nvPr/>
              </p:nvPicPr>
              <p:blipFill>
                <a:blip r:embed="rId3"/>
                <a:stretch>
                  <a:fillRect/>
                </a:stretch>
              </p:blipFill>
              <p:spPr>
                <a:xfrm>
                  <a:off x="463830" y="63855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83723A4-50E0-7BBD-8675-37BD46E93AE4}"/>
                    </a:ext>
                  </a:extLst>
                </p14:cNvPr>
                <p14:cNvContentPartPr/>
                <p14:nvPr/>
              </p14:nvContentPartPr>
              <p14:xfrm>
                <a:off x="469950" y="6391713"/>
                <a:ext cx="360" cy="360"/>
              </p14:xfrm>
            </p:contentPart>
          </mc:Choice>
          <mc:Fallback xmlns="">
            <p:pic>
              <p:nvPicPr>
                <p:cNvPr id="8" name="Ink 7">
                  <a:extLst>
                    <a:ext uri="{FF2B5EF4-FFF2-40B4-BE49-F238E27FC236}">
                      <a16:creationId xmlns:a16="http://schemas.microsoft.com/office/drawing/2014/main" id="{883723A4-50E0-7BBD-8675-37BD46E93AE4}"/>
                    </a:ext>
                  </a:extLst>
                </p:cNvPr>
                <p:cNvPicPr/>
                <p:nvPr/>
              </p:nvPicPr>
              <p:blipFill>
                <a:blip r:embed="rId3"/>
                <a:stretch>
                  <a:fillRect/>
                </a:stretch>
              </p:blipFill>
              <p:spPr>
                <a:xfrm>
                  <a:off x="463830" y="6385593"/>
                  <a:ext cx="12600" cy="12600"/>
                </a:xfrm>
                <a:prstGeom prst="rect">
                  <a:avLst/>
                </a:prstGeom>
              </p:spPr>
            </p:pic>
          </mc:Fallback>
        </mc:AlternateContent>
      </p:grpSp>
    </p:spTree>
    <p:extLst>
      <p:ext uri="{BB962C8B-B14F-4D97-AF65-F5344CB8AC3E}">
        <p14:creationId xmlns:p14="http://schemas.microsoft.com/office/powerpoint/2010/main" val="34387769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A0D793-BB6F-4A90-4657-6F924E1915D7}"/>
              </a:ext>
            </a:extLst>
          </p:cNvPr>
          <p:cNvSpPr>
            <a:spLocks noGrp="1"/>
          </p:cNvSpPr>
          <p:nvPr>
            <p:ph idx="1"/>
          </p:nvPr>
        </p:nvSpPr>
        <p:spPr>
          <a:xfrm>
            <a:off x="186431" y="800099"/>
            <a:ext cx="11727402" cy="5715001"/>
          </a:xfrm>
        </p:spPr>
        <p:txBody>
          <a:bodyPr/>
          <a:lstStyle/>
          <a:p>
            <a:pPr marL="0" marR="0" indent="0">
              <a:lnSpc>
                <a:spcPct val="107000"/>
              </a:lnSpc>
              <a:spcBef>
                <a:spcPts val="0"/>
              </a:spcBef>
              <a:spcAft>
                <a:spcPts val="800"/>
              </a:spcAft>
              <a:buNone/>
            </a:pPr>
            <a:r>
              <a:rPr lang="en-US" b="1" dirty="0">
                <a:latin typeface="Times New Roman" panose="02020603050405020304" pitchFamily="18" charset="0"/>
                <a:ea typeface="Calibri" panose="020F0502020204030204" pitchFamily="34" charset="0"/>
                <a:cs typeface="Times New Roman" panose="02020603050405020304" pitchFamily="18" charset="0"/>
              </a:rPr>
              <a:t>4.</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 Emulator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800" dirty="0">
                <a:effectLst/>
                <a:latin typeface="Times New Roman" panose="02020603050405020304" pitchFamily="18" charset="0"/>
                <a:ea typeface="Calibri" panose="020F0502020204030204" pitchFamily="34" charset="0"/>
              </a:rPr>
              <a:t>The main task of the emulator is to make the embedded system </a:t>
            </a:r>
            <a:r>
              <a:rPr lang="en-US" sz="2800" b="1" dirty="0">
                <a:effectLst/>
                <a:latin typeface="Times New Roman" panose="02020603050405020304" pitchFamily="18" charset="0"/>
                <a:ea typeface="Calibri" panose="020F0502020204030204" pitchFamily="34" charset="0"/>
              </a:rPr>
              <a:t>act like a real system</a:t>
            </a:r>
            <a:r>
              <a:rPr lang="en-US" sz="2800" dirty="0">
                <a:effectLst/>
                <a:latin typeface="Times New Roman" panose="02020603050405020304" pitchFamily="18" charset="0"/>
                <a:ea typeface="Calibri" panose="020F0502020204030204" pitchFamily="34" charset="0"/>
              </a:rPr>
              <a:t> in a simulation environment</a:t>
            </a:r>
          </a:p>
          <a:p>
            <a:r>
              <a:rPr lang="en-US" sz="2800" dirty="0">
                <a:effectLst/>
                <a:latin typeface="Times New Roman" panose="02020603050405020304" pitchFamily="18" charset="0"/>
                <a:ea typeface="Calibri" panose="020F0502020204030204" pitchFamily="34" charset="0"/>
              </a:rPr>
              <a:t>With an emulator, you can run one operating system into another device.</a:t>
            </a:r>
          </a:p>
          <a:p>
            <a:pPr marL="0" marR="0" indent="0">
              <a:lnSpc>
                <a:spcPct val="107000"/>
              </a:lnSpc>
              <a:spcBef>
                <a:spcPts val="0"/>
              </a:spcBef>
              <a:spcAft>
                <a:spcPts val="800"/>
              </a:spcAft>
              <a:buNone/>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5.Linker</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Typically, software code is written in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small modules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and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pieces</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 linker, also called a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link editor</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is a tool that takes one or more </a:t>
            </a: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object</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files and combines them to develop a single executable code.</a:t>
            </a:r>
          </a:p>
          <a:p>
            <a:pPr marL="0" marR="0" lvl="0" indent="0">
              <a:spcBef>
                <a:spcPts val="0"/>
              </a:spcBef>
              <a:spcAft>
                <a:spcPts val="0"/>
              </a:spcAft>
              <a:buNone/>
            </a:pPr>
            <a:r>
              <a:rPr lang="en-US" sz="2800" dirty="0">
                <a:latin typeface="Times New Roman" panose="02020603050405020304" pitchFamily="18" charset="0"/>
                <a:ea typeface="Calibri" panose="020F0502020204030204" pitchFamily="34" charset="0"/>
                <a:cs typeface="Times New Roman" panose="02020603050405020304" pitchFamily="18" charset="0"/>
              </a:rPr>
              <a:t>6.</a:t>
            </a:r>
            <a:r>
              <a:rPr lang="en-US" sz="2800" dirty="0">
                <a:effectLst/>
                <a:latin typeface="Times New Roman" panose="02020603050405020304" pitchFamily="18" charset="0"/>
                <a:ea typeface="Calibri" panose="020F0502020204030204" pitchFamily="34" charset="0"/>
              </a:rPr>
              <a:t> </a:t>
            </a:r>
            <a:r>
              <a:rPr lang="en-US" sz="2800" b="1" dirty="0">
                <a:effectLst/>
                <a:latin typeface="Times New Roman" panose="02020603050405020304" pitchFamily="18" charset="0"/>
                <a:ea typeface="Calibri" panose="020F0502020204030204" pitchFamily="34" charset="0"/>
              </a:rPr>
              <a:t>A debugger </a:t>
            </a:r>
            <a:r>
              <a:rPr lang="en-US" sz="2800" dirty="0">
                <a:effectLst/>
                <a:latin typeface="Times New Roman" panose="02020603050405020304" pitchFamily="18" charset="0"/>
                <a:ea typeface="Calibri" panose="020F0502020204030204" pitchFamily="34" charset="0"/>
              </a:rPr>
              <a:t>is a tool used for </a:t>
            </a:r>
            <a:r>
              <a:rPr lang="en-US" sz="2800" b="1" dirty="0">
                <a:effectLst/>
                <a:latin typeface="Times New Roman" panose="02020603050405020304" pitchFamily="18" charset="0"/>
                <a:ea typeface="Calibri" panose="020F0502020204030204" pitchFamily="34" charset="0"/>
              </a:rPr>
              <a:t>testing</a:t>
            </a:r>
            <a:r>
              <a:rPr lang="en-US" sz="2800" dirty="0">
                <a:effectLst/>
                <a:latin typeface="Times New Roman" panose="02020603050405020304" pitchFamily="18" charset="0"/>
                <a:ea typeface="Calibri" panose="020F0502020204030204" pitchFamily="34" charset="0"/>
              </a:rPr>
              <a:t> and </a:t>
            </a:r>
            <a:r>
              <a:rPr lang="en-US" sz="2800" b="1" dirty="0">
                <a:effectLst/>
                <a:latin typeface="Times New Roman" panose="02020603050405020304" pitchFamily="18" charset="0"/>
                <a:ea typeface="Calibri" panose="020F0502020204030204" pitchFamily="34" charset="0"/>
              </a:rPr>
              <a:t>debugging</a:t>
            </a:r>
            <a:r>
              <a:rPr lang="en-US" sz="2800" dirty="0">
                <a:effectLst/>
                <a:latin typeface="Times New Roman" panose="02020603050405020304" pitchFamily="18" charset="0"/>
                <a:ea typeface="Calibri" panose="020F0502020204030204" pitchFamily="34" charset="0"/>
              </a:rPr>
              <a:t> purposes. It scans the code thoroughly and </a:t>
            </a:r>
            <a:r>
              <a:rPr lang="en-US" sz="2800" b="1" dirty="0">
                <a:effectLst/>
                <a:latin typeface="Times New Roman" panose="02020603050405020304" pitchFamily="18" charset="0"/>
                <a:ea typeface="Calibri" panose="020F0502020204030204" pitchFamily="34" charset="0"/>
              </a:rPr>
              <a:t>removes the errors </a:t>
            </a:r>
            <a:r>
              <a:rPr lang="en-US" sz="2800" dirty="0">
                <a:effectLst/>
                <a:latin typeface="Times New Roman" panose="02020603050405020304" pitchFamily="18" charset="0"/>
                <a:ea typeface="Calibri" panose="020F0502020204030204" pitchFamily="34" charset="0"/>
              </a:rPr>
              <a:t>and bugs, and </a:t>
            </a:r>
            <a:r>
              <a:rPr lang="en-US" sz="2800" b="1" dirty="0">
                <a:effectLst/>
                <a:latin typeface="Times New Roman" panose="02020603050405020304" pitchFamily="18" charset="0"/>
                <a:ea typeface="Calibri" panose="020F0502020204030204" pitchFamily="34" charset="0"/>
              </a:rPr>
              <a:t>identifies</a:t>
            </a:r>
            <a:r>
              <a:rPr lang="en-US" sz="2800" dirty="0">
                <a:effectLst/>
                <a:latin typeface="Times New Roman" panose="02020603050405020304" pitchFamily="18" charset="0"/>
                <a:ea typeface="Calibri" panose="020F0502020204030204" pitchFamily="34" charset="0"/>
              </a:rPr>
              <a:t> the places where they occur. Programmers can quickly address the errors and fix them</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3F5CA4BF-897E-B343-2DB8-57DEAFCC99BA}"/>
              </a:ext>
            </a:extLst>
          </p:cNvPr>
          <p:cNvSpPr txBox="1"/>
          <p:nvPr/>
        </p:nvSpPr>
        <p:spPr>
          <a:xfrm>
            <a:off x="457200" y="200025"/>
            <a:ext cx="10715625" cy="707886"/>
          </a:xfrm>
          <a:prstGeom prst="rect">
            <a:avLst/>
          </a:prstGeom>
          <a:gradFill>
            <a:gsLst>
              <a:gs pos="0">
                <a:srgbClr val="FFC000"/>
              </a:gs>
              <a:gs pos="32000">
                <a:schemeClr val="accent6">
                  <a:lumMod val="40000"/>
                  <a:lumOff val="60000"/>
                </a:schemeClr>
              </a:gs>
              <a:gs pos="79000">
                <a:srgbClr val="D7DE9C"/>
              </a:gs>
              <a:gs pos="84000">
                <a:schemeClr val="accent4">
                  <a:lumMod val="60000"/>
                  <a:lumOff val="40000"/>
                </a:schemeClr>
              </a:gs>
            </a:gsLst>
            <a:path path="circle">
              <a:fillToRect r="100000" b="100000"/>
            </a:path>
          </a:gradFill>
        </p:spPr>
        <p:txBody>
          <a:bodyPr wrap="square" rtlCol="0">
            <a:spAutoFit/>
          </a:bodyPr>
          <a:lstStyle/>
          <a:p>
            <a:r>
              <a:rPr lang="en-US" sz="4000" b="1" dirty="0"/>
              <a:t>CONTS</a:t>
            </a:r>
          </a:p>
        </p:txBody>
      </p:sp>
    </p:spTree>
    <p:extLst>
      <p:ext uri="{BB962C8B-B14F-4D97-AF65-F5344CB8AC3E}">
        <p14:creationId xmlns:p14="http://schemas.microsoft.com/office/powerpoint/2010/main" val="1095507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0993DC-7DFA-7972-E08A-B0B73606FB3F}"/>
              </a:ext>
            </a:extLst>
          </p:cNvPr>
          <p:cNvPicPr>
            <a:picLocks noGrp="1" noChangeAspect="1"/>
          </p:cNvPicPr>
          <p:nvPr>
            <p:ph idx="1"/>
          </p:nvPr>
        </p:nvPicPr>
        <p:blipFill>
          <a:blip r:embed="rId2"/>
          <a:stretch>
            <a:fillRect/>
          </a:stretch>
        </p:blipFill>
        <p:spPr>
          <a:xfrm>
            <a:off x="490538" y="1615281"/>
            <a:ext cx="10887075" cy="3676650"/>
          </a:xfrm>
          <a:prstGeom prst="rect">
            <a:avLst/>
          </a:prstGeom>
        </p:spPr>
      </p:pic>
    </p:spTree>
    <p:extLst>
      <p:ext uri="{BB962C8B-B14F-4D97-AF65-F5344CB8AC3E}">
        <p14:creationId xmlns:p14="http://schemas.microsoft.com/office/powerpoint/2010/main" val="3085739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E8F947-054E-3AF9-C360-C8DDAD3B7CDA}"/>
              </a:ext>
            </a:extLst>
          </p:cNvPr>
          <p:cNvSpPr>
            <a:spLocks noGrp="1"/>
          </p:cNvSpPr>
          <p:nvPr>
            <p:ph idx="1"/>
          </p:nvPr>
        </p:nvSpPr>
        <p:spPr>
          <a:xfrm>
            <a:off x="142043" y="1085850"/>
            <a:ext cx="11602282" cy="5091114"/>
          </a:xfrm>
        </p:spPr>
        <p:txBody>
          <a:bodyPr>
            <a:normAutofit lnSpcReduction="10000"/>
          </a:bodyPr>
          <a:lstStyle/>
          <a:p>
            <a:pPr marL="0" marR="0" indent="0">
              <a:lnSpc>
                <a:spcPct val="107000"/>
              </a:lnSpc>
              <a:spcBef>
                <a:spcPts val="0"/>
              </a:spcBef>
              <a:spcAft>
                <a:spcPts val="8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1. Power Supply</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power supply is a crucial component of the embedded system design.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It is an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electrical device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mainly used to </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power up </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electrical load.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Normally, a 5V power supply is required for the system, however, it can also range from 1.8 to 3.3V.</a:t>
            </a:r>
          </a:p>
          <a:p>
            <a:pPr marL="0" marR="0" lvl="0" indent="0">
              <a:spcBef>
                <a:spcPts val="0"/>
              </a:spcBef>
              <a:spcAft>
                <a:spcPts val="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2. Microcontroller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anose="05050102010706020507" pitchFamily="18" charset="2"/>
              <a:buChar char=""/>
            </a:pPr>
            <a:r>
              <a:rPr lang="en-ZA" sz="2400" b="0" dirty="0">
                <a:effectLst/>
                <a:latin typeface="Times New Roman" panose="02020603050405020304" pitchFamily="18" charset="0"/>
                <a:ea typeface="Calibri" panose="020F0502020204030204" pitchFamily="34" charset="0"/>
                <a:cs typeface="Times New Roman" panose="02020603050405020304" pitchFamily="18" charset="0"/>
              </a:rPr>
              <a:t>An embedded system is either a microcontroller-based or microprocessor-based system. They give a system computing power and are called </a:t>
            </a:r>
            <a:r>
              <a:rPr lang="en-ZA" sz="2400" b="1" dirty="0">
                <a:effectLst/>
                <a:latin typeface="Times New Roman" panose="02020603050405020304" pitchFamily="18" charset="0"/>
                <a:ea typeface="Calibri" panose="020F0502020204030204" pitchFamily="34" charset="0"/>
                <a:cs typeface="Times New Roman" panose="02020603050405020304" pitchFamily="18" charset="0"/>
              </a:rPr>
              <a:t>integrated circuits</a:t>
            </a:r>
            <a:r>
              <a:rPr lang="en-ZA" sz="2400" b="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1200"/>
              </a:spcAft>
              <a:buFont typeface="Symbol" panose="05050102010706020507" pitchFamily="18" charset="2"/>
              <a:buChar char=""/>
            </a:pPr>
            <a:r>
              <a:rPr lang="en-ZA" sz="2400" b="0" dirty="0">
                <a:effectLst/>
                <a:latin typeface="Times New Roman" panose="02020603050405020304" pitchFamily="18" charset="0"/>
                <a:ea typeface="Calibri" panose="020F0502020204030204" pitchFamily="34" charset="0"/>
                <a:cs typeface="Times New Roman" panose="02020603050405020304" pitchFamily="18" charset="0"/>
              </a:rPr>
              <a:t>The embedded hardware performance is mainly dependent on the processor which is normally called the brain of the embedded system.</a:t>
            </a:r>
          </a:p>
          <a:p>
            <a:pPr marL="0" marR="0" indent="0">
              <a:lnSpc>
                <a:spcPct val="107000"/>
              </a:lnSpc>
              <a:spcBef>
                <a:spcPts val="0"/>
              </a:spcBef>
              <a:spcAft>
                <a:spcPts val="800"/>
              </a:spcAft>
              <a:buNone/>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3.ROM/RAM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Memory is essential to store important information in the embedded computer system.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Memory is integrated into a microcontroller or microprocessor.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1200"/>
              </a:spcAft>
              <a:buFont typeface="Symbol" panose="05050102010706020507" pitchFamily="18" charset="2"/>
              <a:buChar char=""/>
            </a:pP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6031AE4-A6E3-1FF2-CA2E-93070DEC57FC}"/>
              </a:ext>
            </a:extLst>
          </p:cNvPr>
          <p:cNvSpPr txBox="1"/>
          <p:nvPr/>
        </p:nvSpPr>
        <p:spPr>
          <a:xfrm>
            <a:off x="238125" y="266700"/>
            <a:ext cx="11506200" cy="646331"/>
          </a:xfrm>
          <a:prstGeom prst="rect">
            <a:avLst/>
          </a:prstGeom>
          <a:gradFill>
            <a:gsLst>
              <a:gs pos="65000">
                <a:srgbClr val="FF0000"/>
              </a:gs>
              <a:gs pos="0">
                <a:srgbClr val="FFC000"/>
              </a:gs>
              <a:gs pos="60000">
                <a:schemeClr val="accent6">
                  <a:lumMod val="40000"/>
                  <a:lumOff val="60000"/>
                </a:schemeClr>
              </a:gs>
              <a:gs pos="79000">
                <a:srgbClr val="D7DE9C"/>
              </a:gs>
              <a:gs pos="84000">
                <a:schemeClr val="accent4">
                  <a:lumMod val="60000"/>
                  <a:lumOff val="40000"/>
                </a:schemeClr>
              </a:gs>
            </a:gsLst>
            <a:path path="circle">
              <a:fillToRect r="100000" b="100000"/>
            </a:path>
          </a:gradFill>
        </p:spPr>
        <p:txBody>
          <a:bodyPr wrap="square" rtlCol="0">
            <a:spAutoFit/>
          </a:bodyPr>
          <a:lstStyle/>
          <a:p>
            <a:r>
              <a:rPr lang="en-US" sz="3600" b="1" dirty="0"/>
              <a:t>EXPLANATION  FROM ONE BY ONE</a:t>
            </a:r>
          </a:p>
        </p:txBody>
      </p:sp>
    </p:spTree>
    <p:extLst>
      <p:ext uri="{BB962C8B-B14F-4D97-AF65-F5344CB8AC3E}">
        <p14:creationId xmlns:p14="http://schemas.microsoft.com/office/powerpoint/2010/main" val="1661227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A6FBD-8935-C185-6209-77C3FEEA7645}"/>
              </a:ext>
            </a:extLst>
          </p:cNvPr>
          <p:cNvSpPr>
            <a:spLocks noGrp="1"/>
          </p:cNvSpPr>
          <p:nvPr>
            <p:ph idx="1"/>
          </p:nvPr>
        </p:nvSpPr>
        <p:spPr>
          <a:xfrm>
            <a:off x="150920" y="177553"/>
            <a:ext cx="11202880" cy="6347534"/>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4.</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Timers / Counters: Sometimes</a:t>
            </a:r>
            <a:r>
              <a:rPr lang="en-US" dirty="0">
                <a:effectLst/>
                <a:latin typeface="Times New Roman" panose="02020603050405020304" pitchFamily="18" charset="0"/>
                <a:ea typeface="Calibri" panose="020F0502020204030204" pitchFamily="34" charset="0"/>
                <a:cs typeface="Times New Roman" panose="02020603050405020304" pitchFamily="18" charset="0"/>
              </a:rPr>
              <a:t> you need to create a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delay</a:t>
            </a:r>
            <a:r>
              <a:rPr lang="en-US" dirty="0">
                <a:effectLst/>
                <a:latin typeface="Times New Roman" panose="02020603050405020304" pitchFamily="18" charset="0"/>
                <a:ea typeface="Calibri" panose="020F0502020204030204" pitchFamily="34" charset="0"/>
                <a:cs typeface="Times New Roman" panose="02020603050405020304" pitchFamily="18" charset="0"/>
              </a:rPr>
              <a:t> before a specific function,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Timers</a:t>
            </a:r>
            <a:r>
              <a:rPr lang="en-US" dirty="0">
                <a:effectLst/>
                <a:latin typeface="Times New Roman" panose="02020603050405020304" pitchFamily="18" charset="0"/>
                <a:ea typeface="Calibri" panose="020F0502020204030204" pitchFamily="34" charset="0"/>
                <a:cs typeface="Times New Roman" panose="02020603050405020304" pitchFamily="18" charset="0"/>
              </a:rPr>
              <a:t> are used in such cases. While at times you want to count the number of times a particular event occurs. Counters are used in such cases.</a:t>
            </a:r>
          </a:p>
          <a:p>
            <a:pPr marL="0" marR="0" indent="0">
              <a:lnSpc>
                <a:spcPct val="107000"/>
              </a:lnSpc>
              <a:spcBef>
                <a:spcPts val="0"/>
              </a:spcBef>
              <a:spcAft>
                <a:spcPts val="800"/>
              </a:spcAft>
              <a:buNone/>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5. Communication Ports</a:t>
            </a: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Communication ports are used in embedded systems to establish communication with other embedded systems. There are several communication ports including USB, UART, I2C,etc.</a:t>
            </a:r>
          </a:p>
          <a:p>
            <a:pPr marL="0" indent="0">
              <a:lnSpc>
                <a:spcPct val="107000"/>
              </a:lnSpc>
              <a:spcBef>
                <a:spcPts val="0"/>
              </a:spcBef>
              <a:spcAft>
                <a:spcPts val="800"/>
              </a:spcAf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For simple applications, communications ports are utilized from the microcontroller, and for complex and advanced applications these ports are externally installed inside the embedded systems.</a:t>
            </a:r>
          </a:p>
          <a:p>
            <a:pPr marL="0" marR="0" indent="0">
              <a:lnSpc>
                <a:spcPct val="107000"/>
              </a:lnSpc>
              <a:spcBef>
                <a:spcPts val="0"/>
              </a:spcBef>
              <a:spcAft>
                <a:spcPts val="800"/>
              </a:spcAft>
              <a:buNone/>
            </a:pPr>
            <a:r>
              <a:rPr lang="en-US" dirty="0">
                <a:latin typeface="Times New Roman" panose="02020603050405020304" pitchFamily="18" charset="0"/>
                <a:cs typeface="Times New Roman" panose="02020603050405020304" pitchFamily="18" charset="0"/>
              </a:rPr>
              <a:t>6.</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Output and Input: </a:t>
            </a:r>
            <a:r>
              <a:rPr lang="en-US" dirty="0">
                <a:effectLst/>
                <a:latin typeface="Times New Roman" panose="02020603050405020304" pitchFamily="18" charset="0"/>
                <a:ea typeface="Calibri" panose="020F0502020204030204" pitchFamily="34" charset="0"/>
                <a:cs typeface="Times New Roman" panose="02020603050405020304" pitchFamily="18" charset="0"/>
              </a:rPr>
              <a:t>In the microcontroller, there are a fixed number of input and output ports that you can utilize as per your requirement to provide interaction with an embedded system. </a:t>
            </a:r>
            <a:r>
              <a:rPr lang="en-US" dirty="0">
                <a:latin typeface="Times New Roman" panose="02020603050405020304" pitchFamily="18" charset="0"/>
                <a:ea typeface="Calibri" panose="020F0502020204030204" pitchFamily="34" charset="0"/>
                <a:cs typeface="Times New Roman" panose="02020603050405020304" pitchFamily="18" charset="0"/>
              </a:rPr>
              <a:t>For example </a:t>
            </a:r>
            <a:r>
              <a:rPr lang="en-US" dirty="0">
                <a:effectLst/>
                <a:latin typeface="Times New Roman" panose="02020603050405020304" pitchFamily="18" charset="0"/>
                <a:ea typeface="Calibri" panose="020F0502020204030204" pitchFamily="34" charset="0"/>
                <a:cs typeface="Times New Roman" panose="02020603050405020304" pitchFamily="18" charset="0"/>
              </a:rPr>
              <a:t>A</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sensor </a:t>
            </a:r>
            <a:r>
              <a:rPr lang="en-US" dirty="0">
                <a:effectLst/>
                <a:latin typeface="Times New Roman" panose="02020603050405020304" pitchFamily="18" charset="0"/>
                <a:ea typeface="Calibri" panose="020F0502020204030204" pitchFamily="34" charset="0"/>
                <a:cs typeface="Times New Roman" panose="02020603050405020304" pitchFamily="18" charset="0"/>
              </a:rPr>
              <a:t>can be used to provide input to the 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76067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3815-75C8-8C9D-7435-B686BE008201}"/>
              </a:ext>
            </a:extLst>
          </p:cNvPr>
          <p:cNvSpPr>
            <a:spLocks noGrp="1"/>
          </p:cNvSpPr>
          <p:nvPr>
            <p:ph type="title"/>
          </p:nvPr>
        </p:nvSpPr>
        <p:spPr>
          <a:xfrm>
            <a:off x="363894" y="365125"/>
            <a:ext cx="10989906" cy="1155765"/>
          </a:xfrm>
          <a:solidFill>
            <a:schemeClr val="accent1">
              <a:lumMod val="60000"/>
              <a:lumOff val="40000"/>
            </a:schemeClr>
          </a:solidFill>
        </p:spPr>
        <p:txBody>
          <a:bodyPr>
            <a:normAutofit fontScale="90000"/>
          </a:bodyPr>
          <a:lstStyle/>
          <a:p>
            <a:br>
              <a:rPr lang="en-US" sz="4400" b="1" u="sng" dirty="0">
                <a:effectLst/>
                <a:latin typeface="Times New Roman" panose="02020603050405020304" pitchFamily="18" charset="0"/>
                <a:ea typeface="Calibri" panose="020F0502020204030204" pitchFamily="34" charset="0"/>
                <a:cs typeface="Times New Roman" panose="02020603050405020304" pitchFamily="18" charset="0"/>
              </a:rPr>
            </a:b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Advantages of Embedded System</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1688E30-612F-F2FD-581B-8277AD9616E2}"/>
              </a:ext>
            </a:extLst>
          </p:cNvPr>
          <p:cNvSpPr>
            <a:spLocks noGrp="1"/>
          </p:cNvSpPr>
          <p:nvPr>
            <p:ph idx="1"/>
          </p:nvPr>
        </p:nvSpPr>
        <p:spPr>
          <a:xfrm>
            <a:off x="838200" y="1825625"/>
            <a:ext cx="10515600" cy="4667250"/>
          </a:xfrm>
        </p:spPr>
        <p:txBody>
          <a:bodyPr>
            <a:normAutofit/>
          </a:bodyPr>
          <a:lstStyle/>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Small size</a:t>
            </a: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Enhanced real-time performance.</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Easily customizable for a specific application</a:t>
            </a: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Specific Functionality</a:t>
            </a: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Low Cost</a:t>
            </a: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Low Power Consumption</a:t>
            </a:r>
            <a:endParaRPr lang="en-US" sz="32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Real-Time Operation</a:t>
            </a:r>
          </a:p>
          <a:p>
            <a:pPr marL="342900" marR="0" lvl="0" indent="-342900">
              <a:lnSpc>
                <a:spcPct val="115000"/>
              </a:lnSpc>
              <a:spcBef>
                <a:spcPts val="0"/>
              </a:spcBef>
              <a:spcAft>
                <a:spcPts val="0"/>
              </a:spcAft>
              <a:buFont typeface="Wingdings" panose="05000000000000000000" pitchFamily="2" charset="2"/>
              <a:buChar char=""/>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Reliability</a:t>
            </a:r>
          </a:p>
          <a:p>
            <a:pPr marL="342900" marR="0" lvl="0" indent="-342900">
              <a:lnSpc>
                <a:spcPct val="115000"/>
              </a:lnSpc>
              <a:spcBef>
                <a:spcPts val="0"/>
              </a:spcBef>
              <a:spcAft>
                <a:spcPts val="0"/>
              </a:spcAft>
              <a:buFont typeface="Wingdings" panose="05000000000000000000" pitchFamily="2" charset="2"/>
              <a:buChar char=""/>
            </a:pPr>
            <a:endParaRPr lang="en-US" sz="4400" b="1" dirty="0">
              <a:latin typeface="Times New Roman" panose="02020603050405020304" pitchFamily="18" charset="0"/>
              <a:ea typeface="Calibri" panose="020F0502020204030204" pitchFamily="34" charset="0"/>
            </a:endParaRPr>
          </a:p>
          <a:p>
            <a:pPr marL="342900" marR="0" lvl="0" indent="-342900">
              <a:lnSpc>
                <a:spcPct val="115000"/>
              </a:lnSpc>
              <a:spcBef>
                <a:spcPts val="0"/>
              </a:spcBef>
              <a:spcAft>
                <a:spcPts val="0"/>
              </a:spcAft>
              <a:buFont typeface="Wingdings" panose="05000000000000000000" pitchFamily="2" charset="2"/>
              <a:buChar char=""/>
            </a:pPr>
            <a:endParaRPr lang="en-US" sz="4400" dirty="0"/>
          </a:p>
        </p:txBody>
      </p:sp>
    </p:spTree>
    <p:extLst>
      <p:ext uri="{BB962C8B-B14F-4D97-AF65-F5344CB8AC3E}">
        <p14:creationId xmlns:p14="http://schemas.microsoft.com/office/powerpoint/2010/main" val="38117917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6518-7DFB-AD4B-461F-605A11D7A9F8}"/>
              </a:ext>
            </a:extLst>
          </p:cNvPr>
          <p:cNvSpPr>
            <a:spLocks noGrp="1"/>
          </p:cNvSpPr>
          <p:nvPr>
            <p:ph type="title"/>
          </p:nvPr>
        </p:nvSpPr>
        <p:spPr/>
        <p:txBody>
          <a:bodyPr>
            <a:normAutofit fontScale="90000"/>
          </a:bodyPr>
          <a:lstStyle/>
          <a:p>
            <a:br>
              <a:rPr lang="en-US" sz="44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Disadvantages of Embedded System</a:t>
            </a:r>
            <a:br>
              <a:rPr lang="en-US" sz="44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33ECBA6-57A2-7355-24CD-0DE1DD327765}"/>
              </a:ext>
            </a:extLst>
          </p:cNvPr>
          <p:cNvSpPr>
            <a:spLocks noGrp="1"/>
          </p:cNvSpPr>
          <p:nvPr>
            <p:ph idx="1"/>
          </p:nvPr>
        </p:nvSpPr>
        <p:spPr>
          <a:xfrm>
            <a:off x="722791" y="1870013"/>
            <a:ext cx="10515600" cy="4351338"/>
          </a:xfrm>
        </p:spPr>
        <p:txBody>
          <a:bodyPr/>
          <a:lstStyle/>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Time-consuming design process.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Limited Flexibility</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Complex Development</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Scalability Issues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Hardware Limitations</a:t>
            </a:r>
          </a:p>
          <a:p>
            <a:pPr marL="342900" marR="0" lvl="0" indent="-342900">
              <a:lnSpc>
                <a:spcPct val="115000"/>
              </a:lnSpc>
              <a:spcBef>
                <a:spcPts val="0"/>
              </a:spcBef>
              <a:spcAft>
                <a:spcPts val="0"/>
              </a:spcAft>
              <a:buFont typeface="Wingdings" panose="05000000000000000000" pitchFamily="2" charset="2"/>
              <a:buChar char=""/>
            </a:pP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Security Concerns</a:t>
            </a:r>
          </a:p>
          <a:p>
            <a:pPr marL="0" indent="0">
              <a:buNone/>
            </a:pPr>
            <a:endParaRPr lang="en-US" dirty="0"/>
          </a:p>
        </p:txBody>
      </p:sp>
    </p:spTree>
    <p:extLst>
      <p:ext uri="{BB962C8B-B14F-4D97-AF65-F5344CB8AC3E}">
        <p14:creationId xmlns:p14="http://schemas.microsoft.com/office/powerpoint/2010/main" val="577347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F79EAA-EEE4-4649-7C32-E97C7DFCA452}"/>
              </a:ext>
            </a:extLst>
          </p:cNvPr>
          <p:cNvSpPr>
            <a:spLocks noGrp="1"/>
          </p:cNvSpPr>
          <p:nvPr>
            <p:ph type="title"/>
          </p:nvPr>
        </p:nvSpPr>
        <p:spPr>
          <a:xfrm>
            <a:off x="838200" y="124691"/>
            <a:ext cx="10515600" cy="723207"/>
          </a:xfrm>
        </p:spPr>
        <p:txBody>
          <a:bodyPr>
            <a:normAutofit/>
          </a:bodyPr>
          <a:lstStyle/>
          <a:p>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DIFFERENCE BETWEEN COMPUTER AND EMBEDDED SYSTEM</a:t>
            </a:r>
            <a:endParaRPr lang="en-US" sz="2400" dirty="0"/>
          </a:p>
        </p:txBody>
      </p:sp>
      <p:graphicFrame>
        <p:nvGraphicFramePr>
          <p:cNvPr id="4" name="Content Placeholder 3">
            <a:extLst>
              <a:ext uri="{FF2B5EF4-FFF2-40B4-BE49-F238E27FC236}">
                <a16:creationId xmlns:a16="http://schemas.microsoft.com/office/drawing/2014/main" id="{6EE0DDB8-71A7-630A-CC3A-F5E309C92FB5}"/>
              </a:ext>
            </a:extLst>
          </p:cNvPr>
          <p:cNvGraphicFramePr>
            <a:graphicFrameLocks noGrp="1"/>
          </p:cNvGraphicFramePr>
          <p:nvPr>
            <p:ph idx="1"/>
            <p:extLst>
              <p:ext uri="{D42A27DB-BD31-4B8C-83A1-F6EECF244321}">
                <p14:modId xmlns:p14="http://schemas.microsoft.com/office/powerpoint/2010/main" val="4233830182"/>
              </p:ext>
            </p:extLst>
          </p:nvPr>
        </p:nvGraphicFramePr>
        <p:xfrm>
          <a:off x="299258" y="756458"/>
          <a:ext cx="10374284" cy="5228706"/>
        </p:xfrm>
        <a:graphic>
          <a:graphicData uri="http://schemas.openxmlformats.org/drawingml/2006/table">
            <a:tbl>
              <a:tblPr firstRow="1" firstCol="1" bandRow="1">
                <a:tableStyleId>{F5AB1C69-6EDB-4FF4-983F-18BD219EF322}</a:tableStyleId>
              </a:tblPr>
              <a:tblGrid>
                <a:gridCol w="1890769">
                  <a:extLst>
                    <a:ext uri="{9D8B030D-6E8A-4147-A177-3AD203B41FA5}">
                      <a16:colId xmlns:a16="http://schemas.microsoft.com/office/drawing/2014/main" val="3187526928"/>
                    </a:ext>
                  </a:extLst>
                </a:gridCol>
                <a:gridCol w="3493212">
                  <a:extLst>
                    <a:ext uri="{9D8B030D-6E8A-4147-A177-3AD203B41FA5}">
                      <a16:colId xmlns:a16="http://schemas.microsoft.com/office/drawing/2014/main" val="385974709"/>
                    </a:ext>
                  </a:extLst>
                </a:gridCol>
                <a:gridCol w="4990303">
                  <a:extLst>
                    <a:ext uri="{9D8B030D-6E8A-4147-A177-3AD203B41FA5}">
                      <a16:colId xmlns:a16="http://schemas.microsoft.com/office/drawing/2014/main" val="3927283511"/>
                    </a:ext>
                  </a:extLst>
                </a:gridCol>
              </a:tblGrid>
              <a:tr h="521627">
                <a:tc>
                  <a:txBody>
                    <a:bodyPr/>
                    <a:lstStyle/>
                    <a:p>
                      <a:pPr marL="228600" marR="0">
                        <a:lnSpc>
                          <a:spcPct val="115000"/>
                        </a:lnSpc>
                        <a:spcBef>
                          <a:spcPts val="0"/>
                        </a:spcBef>
                        <a:spcAft>
                          <a:spcPts val="0"/>
                        </a:spcAft>
                      </a:pPr>
                      <a:r>
                        <a:rPr lang="en-US" sz="2000" dirty="0">
                          <a:effectLst/>
                        </a:rPr>
                        <a:t>Category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228600" marR="0">
                        <a:lnSpc>
                          <a:spcPct val="115000"/>
                        </a:lnSpc>
                        <a:spcBef>
                          <a:spcPts val="0"/>
                        </a:spcBef>
                        <a:spcAft>
                          <a:spcPts val="0"/>
                        </a:spcAft>
                      </a:pPr>
                      <a:r>
                        <a:rPr lang="en-US" sz="2000" dirty="0">
                          <a:effectLst/>
                        </a:rPr>
                        <a:t>Computer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228600" marR="0">
                        <a:lnSpc>
                          <a:spcPct val="115000"/>
                        </a:lnSpc>
                        <a:spcBef>
                          <a:spcPts val="0"/>
                        </a:spcBef>
                        <a:spcAft>
                          <a:spcPts val="0"/>
                        </a:spcAft>
                      </a:pPr>
                      <a:r>
                        <a:rPr lang="en-US" sz="2000" dirty="0">
                          <a:effectLst/>
                        </a:rPr>
                        <a:t>Embedded device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35916054"/>
                  </a:ext>
                </a:extLst>
              </a:tr>
              <a:tr h="1967125">
                <a:tc>
                  <a:txBody>
                    <a:bodyPr/>
                    <a:lstStyle/>
                    <a:p>
                      <a:pPr marL="0" marR="0" indent="15240" algn="just">
                        <a:lnSpc>
                          <a:spcPct val="115000"/>
                        </a:lnSpc>
                        <a:spcBef>
                          <a:spcPts val="0"/>
                        </a:spcBef>
                        <a:spcAft>
                          <a:spcPts val="0"/>
                        </a:spcAft>
                      </a:pPr>
                      <a:r>
                        <a:rPr lang="en-US" sz="2000" dirty="0">
                          <a:effectLst/>
                        </a:rPr>
                        <a:t>Description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gn="just">
                        <a:lnSpc>
                          <a:spcPct val="115000"/>
                        </a:lnSpc>
                        <a:spcBef>
                          <a:spcPts val="0"/>
                        </a:spcBef>
                        <a:spcAft>
                          <a:spcPts val="0"/>
                        </a:spcAft>
                      </a:pPr>
                      <a:r>
                        <a:rPr lang="en-US" sz="2000" dirty="0">
                          <a:effectLst/>
                        </a:rPr>
                        <a:t>A computer is a combination of hardware and software resources which are integrated together and provides various functionalities to the user.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4450" marR="0" algn="just">
                        <a:lnSpc>
                          <a:spcPct val="115000"/>
                        </a:lnSpc>
                        <a:spcBef>
                          <a:spcPts val="0"/>
                        </a:spcBef>
                        <a:spcAft>
                          <a:spcPts val="0"/>
                        </a:spcAft>
                      </a:pPr>
                      <a:r>
                        <a:rPr lang="en-US" sz="2000" dirty="0">
                          <a:effectLst/>
                        </a:rPr>
                        <a:t>An embedded device is a part of an integrated system that is formed as a combination of computer hardware and software for a specific function and which can operate without human interaction.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4216665"/>
                  </a:ext>
                </a:extLst>
              </a:tr>
              <a:tr h="772829">
                <a:tc>
                  <a:txBody>
                    <a:bodyPr/>
                    <a:lstStyle/>
                    <a:p>
                      <a:pPr marL="0" marR="0" indent="15240" algn="just">
                        <a:lnSpc>
                          <a:spcPct val="115000"/>
                        </a:lnSpc>
                        <a:spcBef>
                          <a:spcPts val="0"/>
                        </a:spcBef>
                        <a:spcAft>
                          <a:spcPts val="0"/>
                        </a:spcAft>
                      </a:pPr>
                      <a:r>
                        <a:rPr lang="en-US" sz="2000">
                          <a:effectLst/>
                        </a:rPr>
                        <a:t>Human Interaction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gn="just">
                        <a:lnSpc>
                          <a:spcPct val="115000"/>
                        </a:lnSpc>
                        <a:spcBef>
                          <a:spcPts val="0"/>
                        </a:spcBef>
                        <a:spcAft>
                          <a:spcPts val="0"/>
                        </a:spcAft>
                      </a:pPr>
                      <a:r>
                        <a:rPr lang="en-US" sz="2000">
                          <a:effectLst/>
                        </a:rPr>
                        <a:t>A computer needs Human Interaction to perform tasks.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dirty="0">
                          <a:effectLst/>
                        </a:rPr>
                        <a:t>Embedded device does not need Human Interaction to perform tasks or a small.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4400329"/>
                  </a:ext>
                </a:extLst>
              </a:tr>
              <a:tr h="1967125">
                <a:tc>
                  <a:txBody>
                    <a:bodyPr/>
                    <a:lstStyle/>
                    <a:p>
                      <a:pPr marL="0" marR="0" indent="15240" algn="just">
                        <a:lnSpc>
                          <a:spcPct val="115000"/>
                        </a:lnSpc>
                        <a:spcBef>
                          <a:spcPts val="0"/>
                        </a:spcBef>
                        <a:spcAft>
                          <a:spcPts val="0"/>
                        </a:spcAft>
                      </a:pPr>
                      <a:r>
                        <a:rPr lang="en-US" sz="2000" dirty="0">
                          <a:effectLst/>
                        </a:rPr>
                        <a:t>Alterable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dirty="0">
                          <a:effectLst/>
                        </a:rPr>
                        <a:t>Here applications are alterable(programmable)by the user(it is possible for end user to re-install the OS and add or remove user application.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dirty="0">
                          <a:effectLst/>
                        </a:rPr>
                        <a:t>The firmware of embedded system is pre-programmed and it is non-alterable by the end user.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2357915"/>
                  </a:ext>
                </a:extLst>
              </a:tr>
            </a:tbl>
          </a:graphicData>
        </a:graphic>
      </p:graphicFrame>
    </p:spTree>
    <p:extLst>
      <p:ext uri="{BB962C8B-B14F-4D97-AF65-F5344CB8AC3E}">
        <p14:creationId xmlns:p14="http://schemas.microsoft.com/office/powerpoint/2010/main" val="314832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0903-34D9-BA4A-2B22-FC203C09AF90}"/>
              </a:ext>
            </a:extLst>
          </p:cNvPr>
          <p:cNvSpPr>
            <a:spLocks noGrp="1"/>
          </p:cNvSpPr>
          <p:nvPr>
            <p:ph type="title"/>
          </p:nvPr>
        </p:nvSpPr>
        <p:spPr>
          <a:xfrm>
            <a:off x="833120" y="500062"/>
            <a:ext cx="10515600" cy="1325563"/>
          </a:xfrm>
          <a:blipFill>
            <a:blip r:embed="rId2"/>
            <a:tile tx="0" ty="0" sx="100000" sy="100000" flip="none" algn="tl"/>
          </a:blipFill>
        </p:spPr>
        <p:txBody>
          <a:bodyPr>
            <a:normAutofit fontScale="90000"/>
          </a:bodyPr>
          <a:lstStyle/>
          <a:p>
            <a:pPr algn="ctr"/>
            <a:br>
              <a:rPr lang="en-ZA"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ZA" sz="1800" b="1" dirty="0">
                <a:effectLst/>
                <a:latin typeface="Times New Roman" panose="02020603050405020304" pitchFamily="18" charset="0"/>
                <a:ea typeface="Calibri" panose="020F0502020204030204" pitchFamily="34" charset="0"/>
                <a:cs typeface="Times New Roman" panose="02020603050405020304" pitchFamily="18" charset="0"/>
              </a:rPr>
            </a:br>
            <a:br>
              <a:rPr lang="en-ZA" sz="1800" b="1" dirty="0">
                <a:effectLst/>
                <a:latin typeface="Times New Roman" panose="02020603050405020304" pitchFamily="18" charset="0"/>
                <a:ea typeface="Calibri" panose="020F0502020204030204" pitchFamily="34" charset="0"/>
                <a:cs typeface="Times New Roman" panose="02020603050405020304" pitchFamily="18" charset="0"/>
              </a:rPr>
            </a:br>
            <a:r>
              <a:rPr lang="en-ZA" sz="4000" b="1" dirty="0">
                <a:effectLst/>
                <a:latin typeface="Times New Roman" panose="02020603050405020304" pitchFamily="18" charset="0"/>
                <a:ea typeface="Calibri" panose="020F0502020204030204" pitchFamily="34" charset="0"/>
                <a:cs typeface="Times New Roman" panose="02020603050405020304" pitchFamily="18" charset="0"/>
              </a:rPr>
              <a:t>LEARNING OUTCOME 1:  DESIGN EMBEDDED SYSTEM ARCHITECTURE</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8CBA6DF4-1073-E1BA-C966-A3FFC8D21723}"/>
              </a:ext>
            </a:extLst>
          </p:cNvPr>
          <p:cNvSpPr>
            <a:spLocks noGrp="1"/>
          </p:cNvSpPr>
          <p:nvPr>
            <p:ph idx="1"/>
          </p:nvPr>
        </p:nvSpPr>
        <p:spPr>
          <a:xfrm>
            <a:off x="733530" y="1999623"/>
            <a:ext cx="10615190" cy="3647552"/>
          </a:xfrm>
        </p:spPr>
        <p:txBody>
          <a:bodyPr>
            <a:normAutofit/>
          </a:bodyPr>
          <a:lstStyle/>
          <a:p>
            <a:pPr marL="0" indent="0">
              <a:buNone/>
            </a:pP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Designing embedded system architecture involves </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creating a structured framework for embedded systems</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 which are the specialized computing systems dedicated </a:t>
            </a:r>
            <a:r>
              <a:rPr lang="en-US" sz="4000" b="1" dirty="0">
                <a:effectLst/>
                <a:latin typeface="Times New Roman" panose="02020603050405020304" pitchFamily="18" charset="0"/>
                <a:ea typeface="Calibri" panose="020F0502020204030204" pitchFamily="34" charset="0"/>
                <a:cs typeface="Times New Roman" panose="02020603050405020304" pitchFamily="18" charset="0"/>
              </a:rPr>
              <a:t>to specific tasks or functions </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within larger systems.</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14917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43B4B-EB00-B7BD-3B80-12FCC5A13865}"/>
              </a:ext>
            </a:extLst>
          </p:cNvPr>
          <p:cNvSpPr>
            <a:spLocks noGrp="1"/>
          </p:cNvSpPr>
          <p:nvPr>
            <p:ph type="title"/>
          </p:nvPr>
        </p:nvSpPr>
        <p:spPr>
          <a:xfrm>
            <a:off x="838200" y="365125"/>
            <a:ext cx="10515600" cy="602541"/>
          </a:xfrm>
        </p:spPr>
        <p:txBody>
          <a:bodyPr>
            <a:normAutofit fontScale="90000"/>
          </a:bodyPr>
          <a:lstStyle/>
          <a:p>
            <a:r>
              <a:rPr lang="en-US" dirty="0"/>
              <a:t>Conts,</a:t>
            </a:r>
          </a:p>
        </p:txBody>
      </p:sp>
      <p:graphicFrame>
        <p:nvGraphicFramePr>
          <p:cNvPr id="4" name="Content Placeholder 3">
            <a:extLst>
              <a:ext uri="{FF2B5EF4-FFF2-40B4-BE49-F238E27FC236}">
                <a16:creationId xmlns:a16="http://schemas.microsoft.com/office/drawing/2014/main" id="{49F29BBA-7B7A-94DC-1809-8F3AD4258940}"/>
              </a:ext>
            </a:extLst>
          </p:cNvPr>
          <p:cNvGraphicFramePr>
            <a:graphicFrameLocks noGrp="1"/>
          </p:cNvGraphicFramePr>
          <p:nvPr>
            <p:ph idx="1"/>
            <p:extLst>
              <p:ext uri="{D42A27DB-BD31-4B8C-83A1-F6EECF244321}">
                <p14:modId xmlns:p14="http://schemas.microsoft.com/office/powerpoint/2010/main" val="2674624339"/>
              </p:ext>
            </p:extLst>
          </p:nvPr>
        </p:nvGraphicFramePr>
        <p:xfrm>
          <a:off x="187158" y="988266"/>
          <a:ext cx="11899547" cy="5504381"/>
        </p:xfrm>
        <a:graphic>
          <a:graphicData uri="http://schemas.openxmlformats.org/drawingml/2006/table">
            <a:tbl>
              <a:tblPr firstRow="1" firstCol="1" bandRow="1">
                <a:tableStyleId>{F5AB1C69-6EDB-4FF4-983F-18BD219EF322}</a:tableStyleId>
              </a:tblPr>
              <a:tblGrid>
                <a:gridCol w="1207996">
                  <a:extLst>
                    <a:ext uri="{9D8B030D-6E8A-4147-A177-3AD203B41FA5}">
                      <a16:colId xmlns:a16="http://schemas.microsoft.com/office/drawing/2014/main" val="1179245122"/>
                    </a:ext>
                  </a:extLst>
                </a:gridCol>
                <a:gridCol w="4402402">
                  <a:extLst>
                    <a:ext uri="{9D8B030D-6E8A-4147-A177-3AD203B41FA5}">
                      <a16:colId xmlns:a16="http://schemas.microsoft.com/office/drawing/2014/main" val="4229058543"/>
                    </a:ext>
                  </a:extLst>
                </a:gridCol>
                <a:gridCol w="6289149">
                  <a:extLst>
                    <a:ext uri="{9D8B030D-6E8A-4147-A177-3AD203B41FA5}">
                      <a16:colId xmlns:a16="http://schemas.microsoft.com/office/drawing/2014/main" val="113068333"/>
                    </a:ext>
                  </a:extLst>
                </a:gridCol>
              </a:tblGrid>
              <a:tr h="678587">
                <a:tc>
                  <a:txBody>
                    <a:bodyPr/>
                    <a:lstStyle/>
                    <a:p>
                      <a:pPr marL="41910" marR="0" algn="just">
                        <a:lnSpc>
                          <a:spcPct val="115000"/>
                        </a:lnSpc>
                        <a:spcBef>
                          <a:spcPts val="0"/>
                        </a:spcBef>
                        <a:spcAft>
                          <a:spcPts val="0"/>
                        </a:spcAft>
                      </a:pPr>
                      <a:r>
                        <a:rPr lang="en-US" sz="2000" dirty="0">
                          <a:effectLst/>
                        </a:rPr>
                        <a:t>Parts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gn="just">
                        <a:lnSpc>
                          <a:spcPct val="115000"/>
                        </a:lnSpc>
                        <a:spcBef>
                          <a:spcPts val="0"/>
                        </a:spcBef>
                        <a:spcAft>
                          <a:spcPts val="0"/>
                        </a:spcAft>
                      </a:pPr>
                      <a:r>
                        <a:rPr lang="en-US" sz="2000" dirty="0">
                          <a:effectLst/>
                        </a:rPr>
                        <a:t>It has 2 parts: Hardware and Software.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0795" algn="just">
                        <a:lnSpc>
                          <a:spcPct val="115000"/>
                        </a:lnSpc>
                        <a:spcBef>
                          <a:spcPts val="0"/>
                        </a:spcBef>
                        <a:spcAft>
                          <a:spcPts val="0"/>
                        </a:spcAft>
                      </a:pPr>
                      <a:r>
                        <a:rPr lang="en-US" sz="2000" dirty="0">
                          <a:effectLst/>
                        </a:rPr>
                        <a:t>It has 3 parts: Hardware, Firmware and Software.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0614263"/>
                  </a:ext>
                </a:extLst>
              </a:tr>
              <a:tr h="343914">
                <a:tc>
                  <a:txBody>
                    <a:bodyPr/>
                    <a:lstStyle/>
                    <a:p>
                      <a:pPr marL="41910" marR="0">
                        <a:lnSpc>
                          <a:spcPct val="115000"/>
                        </a:lnSpc>
                        <a:spcBef>
                          <a:spcPts val="0"/>
                        </a:spcBef>
                        <a:spcAft>
                          <a:spcPts val="0"/>
                        </a:spcAft>
                      </a:pPr>
                      <a:r>
                        <a:rPr lang="en-US" sz="2000">
                          <a:effectLst/>
                        </a:rPr>
                        <a:t>Tasks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nSpc>
                          <a:spcPct val="115000"/>
                        </a:lnSpc>
                        <a:spcBef>
                          <a:spcPts val="0"/>
                        </a:spcBef>
                        <a:spcAft>
                          <a:spcPts val="0"/>
                        </a:spcAft>
                      </a:pPr>
                      <a:r>
                        <a:rPr lang="en-US" sz="2000" dirty="0">
                          <a:effectLst/>
                        </a:rPr>
                        <a:t>It can perform many tasks.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0795">
                        <a:lnSpc>
                          <a:spcPct val="115000"/>
                        </a:lnSpc>
                        <a:spcBef>
                          <a:spcPts val="0"/>
                        </a:spcBef>
                        <a:spcAft>
                          <a:spcPts val="0"/>
                        </a:spcAft>
                      </a:pPr>
                      <a:r>
                        <a:rPr lang="en-US" sz="2000" dirty="0">
                          <a:effectLst/>
                        </a:rPr>
                        <a:t>It performs limited tasks.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9000893"/>
                  </a:ext>
                </a:extLst>
              </a:tr>
              <a:tr h="678587">
                <a:tc>
                  <a:txBody>
                    <a:bodyPr/>
                    <a:lstStyle/>
                    <a:p>
                      <a:pPr marL="41910" marR="0">
                        <a:lnSpc>
                          <a:spcPct val="115000"/>
                        </a:lnSpc>
                        <a:spcBef>
                          <a:spcPts val="0"/>
                        </a:spcBef>
                        <a:spcAft>
                          <a:spcPts val="0"/>
                        </a:spcAft>
                      </a:pPr>
                      <a:r>
                        <a:rPr lang="en-US" sz="2000">
                          <a:effectLst/>
                        </a:rPr>
                        <a:t>Cost to user</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nSpc>
                          <a:spcPct val="115000"/>
                        </a:lnSpc>
                        <a:spcBef>
                          <a:spcPts val="0"/>
                        </a:spcBef>
                        <a:spcAft>
                          <a:spcPts val="0"/>
                        </a:spcAft>
                      </a:pPr>
                      <a:r>
                        <a:rPr lang="en-US" sz="2000" dirty="0">
                          <a:effectLst/>
                        </a:rPr>
                        <a:t>The user has to pay more for a computer.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0795">
                        <a:lnSpc>
                          <a:spcPct val="115000"/>
                        </a:lnSpc>
                        <a:spcBef>
                          <a:spcPts val="0"/>
                        </a:spcBef>
                        <a:spcAft>
                          <a:spcPts val="0"/>
                        </a:spcAft>
                      </a:pPr>
                      <a:r>
                        <a:rPr lang="en-US" sz="2000" dirty="0">
                          <a:effectLst/>
                        </a:rPr>
                        <a:t>The user incurs/suffers lesser cost for an embedded system.</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30958683"/>
                  </a:ext>
                </a:extLst>
              </a:tr>
              <a:tr h="1738969">
                <a:tc>
                  <a:txBody>
                    <a:bodyPr/>
                    <a:lstStyle/>
                    <a:p>
                      <a:pPr marL="41910" marR="0" algn="just">
                        <a:lnSpc>
                          <a:spcPct val="115000"/>
                        </a:lnSpc>
                        <a:spcBef>
                          <a:spcPts val="0"/>
                        </a:spcBef>
                        <a:spcAft>
                          <a:spcPts val="0"/>
                        </a:spcAft>
                      </a:pPr>
                      <a:r>
                        <a:rPr lang="en-US" sz="2000">
                          <a:effectLst/>
                        </a:rPr>
                        <a:t>Peripherals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46990" marR="0" algn="just">
                        <a:lnSpc>
                          <a:spcPct val="115000"/>
                        </a:lnSpc>
                        <a:spcBef>
                          <a:spcPts val="0"/>
                        </a:spcBef>
                        <a:spcAft>
                          <a:spcPts val="0"/>
                        </a:spcAft>
                      </a:pPr>
                      <a:r>
                        <a:rPr lang="en-US" sz="2000" dirty="0">
                          <a:effectLst/>
                        </a:rPr>
                        <a:t>Computers have peripherals such as keyboard and mouse, display, printer, Hard disk drives, floppy disk drives, optical disc drives etc.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0795" algn="just">
                        <a:lnSpc>
                          <a:spcPct val="115000"/>
                        </a:lnSpc>
                        <a:spcBef>
                          <a:spcPts val="0"/>
                        </a:spcBef>
                        <a:spcAft>
                          <a:spcPts val="0"/>
                        </a:spcAft>
                      </a:pPr>
                      <a:r>
                        <a:rPr lang="en-US" sz="2000" dirty="0">
                          <a:effectLst/>
                        </a:rPr>
                        <a:t>Embedded Devices have peripherals such as Serial Communication Interfaces (SCI), Synchronous Serial Communication Interface, Universal Serial Bus (USB), Multi Media Cards (SD cards, Compact Flash) etc.</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0000292"/>
                  </a:ext>
                </a:extLst>
              </a:tr>
              <a:tr h="1032048">
                <a:tc>
                  <a:txBody>
                    <a:bodyPr/>
                    <a:lstStyle/>
                    <a:p>
                      <a:pPr marL="0" marR="0">
                        <a:lnSpc>
                          <a:spcPct val="115000"/>
                        </a:lnSpc>
                        <a:spcBef>
                          <a:spcPts val="0"/>
                        </a:spcBef>
                        <a:spcAft>
                          <a:spcPts val="0"/>
                        </a:spcAft>
                      </a:pPr>
                      <a:r>
                        <a:rPr lang="en-US" sz="2000">
                          <a:effectLst/>
                        </a:rPr>
                        <a:t>Purpose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dirty="0">
                          <a:effectLst/>
                        </a:rPr>
                        <a:t>Computers can be reprogrammed to for a new purpose.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Embedded Devices are made only for a specific set of purposes.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4986279"/>
                  </a:ext>
                </a:extLst>
              </a:tr>
              <a:tr h="1032048">
                <a:tc>
                  <a:txBody>
                    <a:bodyPr/>
                    <a:lstStyle/>
                    <a:p>
                      <a:pPr marL="0" marR="0">
                        <a:lnSpc>
                          <a:spcPct val="115000"/>
                        </a:lnSpc>
                        <a:spcBef>
                          <a:spcPts val="0"/>
                        </a:spcBef>
                        <a:spcAft>
                          <a:spcPts val="0"/>
                        </a:spcAft>
                      </a:pPr>
                      <a:r>
                        <a:rPr lang="en-US" sz="2000">
                          <a:effectLst/>
                        </a:rPr>
                        <a:t>Power Consumption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dirty="0">
                          <a:effectLst/>
                        </a:rPr>
                        <a:t>Computer needs more operational power than Embedded Devices.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Embedded Device needs lesser operational power than a computer.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6980842"/>
                  </a:ext>
                </a:extLst>
              </a:tr>
            </a:tbl>
          </a:graphicData>
        </a:graphic>
      </p:graphicFrame>
    </p:spTree>
    <p:extLst>
      <p:ext uri="{BB962C8B-B14F-4D97-AF65-F5344CB8AC3E}">
        <p14:creationId xmlns:p14="http://schemas.microsoft.com/office/powerpoint/2010/main" val="1988051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9E81-04D6-CC7A-DFF7-7405FFEED83D}"/>
              </a:ext>
            </a:extLst>
          </p:cNvPr>
          <p:cNvSpPr>
            <a:spLocks noGrp="1"/>
          </p:cNvSpPr>
          <p:nvPr>
            <p:ph type="title"/>
          </p:nvPr>
        </p:nvSpPr>
        <p:spPr>
          <a:xfrm>
            <a:off x="177283" y="159798"/>
            <a:ext cx="11176517" cy="804477"/>
          </a:xfrm>
        </p:spPr>
        <p:txBody>
          <a:bodyPr>
            <a:normAutofit/>
          </a:bodyPr>
          <a:lstStyle/>
          <a:p>
            <a:r>
              <a:rPr lang="en-US" dirty="0"/>
              <a:t>Conts,..</a:t>
            </a:r>
          </a:p>
        </p:txBody>
      </p:sp>
      <p:graphicFrame>
        <p:nvGraphicFramePr>
          <p:cNvPr id="4" name="Content Placeholder 3">
            <a:extLst>
              <a:ext uri="{FF2B5EF4-FFF2-40B4-BE49-F238E27FC236}">
                <a16:creationId xmlns:a16="http://schemas.microsoft.com/office/drawing/2014/main" id="{A4DC36B1-8C2B-1E67-DAF7-458EB60487B2}"/>
              </a:ext>
            </a:extLst>
          </p:cNvPr>
          <p:cNvGraphicFramePr>
            <a:graphicFrameLocks noGrp="1"/>
          </p:cNvGraphicFramePr>
          <p:nvPr>
            <p:ph idx="1"/>
            <p:extLst>
              <p:ext uri="{D42A27DB-BD31-4B8C-83A1-F6EECF244321}">
                <p14:modId xmlns:p14="http://schemas.microsoft.com/office/powerpoint/2010/main" val="4131079064"/>
              </p:ext>
            </p:extLst>
          </p:nvPr>
        </p:nvGraphicFramePr>
        <p:xfrm>
          <a:off x="97619" y="847897"/>
          <a:ext cx="11335844" cy="5162205"/>
        </p:xfrm>
        <a:graphic>
          <a:graphicData uri="http://schemas.openxmlformats.org/drawingml/2006/table">
            <a:tbl>
              <a:tblPr firstRow="1" firstCol="1" bandRow="1">
                <a:tableStyleId>{F5AB1C69-6EDB-4FF4-983F-18BD219EF322}</a:tableStyleId>
              </a:tblPr>
              <a:tblGrid>
                <a:gridCol w="2066020">
                  <a:extLst>
                    <a:ext uri="{9D8B030D-6E8A-4147-A177-3AD203B41FA5}">
                      <a16:colId xmlns:a16="http://schemas.microsoft.com/office/drawing/2014/main" val="2411156062"/>
                    </a:ext>
                  </a:extLst>
                </a:gridCol>
                <a:gridCol w="3816986">
                  <a:extLst>
                    <a:ext uri="{9D8B030D-6E8A-4147-A177-3AD203B41FA5}">
                      <a16:colId xmlns:a16="http://schemas.microsoft.com/office/drawing/2014/main" val="1517925278"/>
                    </a:ext>
                  </a:extLst>
                </a:gridCol>
                <a:gridCol w="5452838">
                  <a:extLst>
                    <a:ext uri="{9D8B030D-6E8A-4147-A177-3AD203B41FA5}">
                      <a16:colId xmlns:a16="http://schemas.microsoft.com/office/drawing/2014/main" val="3874413807"/>
                    </a:ext>
                  </a:extLst>
                </a:gridCol>
              </a:tblGrid>
              <a:tr h="1720735">
                <a:tc>
                  <a:txBody>
                    <a:bodyPr/>
                    <a:lstStyle/>
                    <a:p>
                      <a:pPr marL="0" marR="0">
                        <a:lnSpc>
                          <a:spcPct val="115000"/>
                        </a:lnSpc>
                        <a:spcBef>
                          <a:spcPts val="0"/>
                        </a:spcBef>
                        <a:spcAft>
                          <a:spcPts val="0"/>
                        </a:spcAft>
                      </a:pPr>
                      <a:r>
                        <a:rPr lang="en-US" sz="2400" dirty="0">
                          <a:effectLst/>
                        </a:rPr>
                        <a:t>Complexity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400" dirty="0">
                          <a:effectLst/>
                        </a:rPr>
                        <a:t>Computers are more complex devices than Embedded Devices.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400" dirty="0">
                          <a:effectLst/>
                        </a:rPr>
                        <a:t>Embedded Devices are less complex devices than Computers.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1201711"/>
                  </a:ext>
                </a:extLst>
              </a:tr>
              <a:tr h="1720735">
                <a:tc>
                  <a:txBody>
                    <a:bodyPr/>
                    <a:lstStyle/>
                    <a:p>
                      <a:pPr marL="0" marR="0">
                        <a:lnSpc>
                          <a:spcPct val="115000"/>
                        </a:lnSpc>
                        <a:spcBef>
                          <a:spcPts val="0"/>
                        </a:spcBef>
                        <a:spcAft>
                          <a:spcPts val="0"/>
                        </a:spcAft>
                      </a:pPr>
                      <a:r>
                        <a:rPr lang="en-US" sz="2400" dirty="0">
                          <a:effectLst/>
                        </a:rPr>
                        <a:t>Response Time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400" dirty="0">
                          <a:effectLst/>
                        </a:rPr>
                        <a:t>Response requirements are not time critical.</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400" dirty="0">
                          <a:effectLst/>
                        </a:rPr>
                        <a:t>For certain category of embedded systems the mission critical systems ,the response time requirement is highly critical.</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2068822"/>
                  </a:ext>
                </a:extLst>
              </a:tr>
              <a:tr h="1720735">
                <a:tc>
                  <a:txBody>
                    <a:bodyPr/>
                    <a:lstStyle/>
                    <a:p>
                      <a:pPr marL="0" marR="0">
                        <a:lnSpc>
                          <a:spcPct val="115000"/>
                        </a:lnSpc>
                        <a:spcBef>
                          <a:spcPts val="0"/>
                        </a:spcBef>
                        <a:spcAft>
                          <a:spcPts val="0"/>
                        </a:spcAft>
                      </a:pPr>
                      <a:r>
                        <a:rPr lang="en-US" sz="2400" dirty="0">
                          <a:effectLst/>
                        </a:rPr>
                        <a:t>Usage Difficulty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400" dirty="0">
                          <a:effectLst/>
                        </a:rPr>
                        <a:t>Computers are more Difficult when used, compared to an Embedded System.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400" dirty="0">
                          <a:effectLst/>
                        </a:rPr>
                        <a:t>Embedded are easier to use than Computers.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524469"/>
                  </a:ext>
                </a:extLst>
              </a:tr>
            </a:tbl>
          </a:graphicData>
        </a:graphic>
      </p:graphicFrame>
    </p:spTree>
    <p:extLst>
      <p:ext uri="{BB962C8B-B14F-4D97-AF65-F5344CB8AC3E}">
        <p14:creationId xmlns:p14="http://schemas.microsoft.com/office/powerpoint/2010/main" val="4279026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5763-F4A1-BD44-D3D3-717BD93CA54F}"/>
              </a:ext>
            </a:extLst>
          </p:cNvPr>
          <p:cNvSpPr>
            <a:spLocks noGrp="1"/>
          </p:cNvSpPr>
          <p:nvPr>
            <p:ph type="title"/>
          </p:nvPr>
        </p:nvSpPr>
        <p:spPr>
          <a:xfrm>
            <a:off x="166255" y="66502"/>
            <a:ext cx="11187545" cy="614536"/>
          </a:xfrm>
        </p:spPr>
        <p:txBody>
          <a:bodyPr>
            <a:normAutofit fontScale="90000"/>
          </a:bodyPr>
          <a:lstStyle/>
          <a:p>
            <a:r>
              <a:rPr lang="en-US" dirty="0"/>
              <a:t>Conts,..</a:t>
            </a:r>
          </a:p>
        </p:txBody>
      </p:sp>
      <p:graphicFrame>
        <p:nvGraphicFramePr>
          <p:cNvPr id="4" name="Content Placeholder 3">
            <a:extLst>
              <a:ext uri="{FF2B5EF4-FFF2-40B4-BE49-F238E27FC236}">
                <a16:creationId xmlns:a16="http://schemas.microsoft.com/office/drawing/2014/main" id="{239E4497-C248-9D96-785A-55FC65C82D0A}"/>
              </a:ext>
            </a:extLst>
          </p:cNvPr>
          <p:cNvGraphicFramePr>
            <a:graphicFrameLocks noGrp="1"/>
          </p:cNvGraphicFramePr>
          <p:nvPr>
            <p:ph idx="1"/>
            <p:extLst>
              <p:ext uri="{D42A27DB-BD31-4B8C-83A1-F6EECF244321}">
                <p14:modId xmlns:p14="http://schemas.microsoft.com/office/powerpoint/2010/main" val="4237627538"/>
              </p:ext>
            </p:extLst>
          </p:nvPr>
        </p:nvGraphicFramePr>
        <p:xfrm>
          <a:off x="399011" y="1155468"/>
          <a:ext cx="11396749" cy="5332989"/>
        </p:xfrm>
        <a:graphic>
          <a:graphicData uri="http://schemas.openxmlformats.org/drawingml/2006/table">
            <a:tbl>
              <a:tblPr firstRow="1" firstCol="1" bandRow="1">
                <a:tableStyleId>{F5AB1C69-6EDB-4FF4-983F-18BD219EF322}</a:tableStyleId>
              </a:tblPr>
              <a:tblGrid>
                <a:gridCol w="2851329">
                  <a:extLst>
                    <a:ext uri="{9D8B030D-6E8A-4147-A177-3AD203B41FA5}">
                      <a16:colId xmlns:a16="http://schemas.microsoft.com/office/drawing/2014/main" val="2319386965"/>
                    </a:ext>
                  </a:extLst>
                </a:gridCol>
                <a:gridCol w="3518702">
                  <a:extLst>
                    <a:ext uri="{9D8B030D-6E8A-4147-A177-3AD203B41FA5}">
                      <a16:colId xmlns:a16="http://schemas.microsoft.com/office/drawing/2014/main" val="700046120"/>
                    </a:ext>
                  </a:extLst>
                </a:gridCol>
                <a:gridCol w="5026718">
                  <a:extLst>
                    <a:ext uri="{9D8B030D-6E8A-4147-A177-3AD203B41FA5}">
                      <a16:colId xmlns:a16="http://schemas.microsoft.com/office/drawing/2014/main" val="4142471922"/>
                    </a:ext>
                  </a:extLst>
                </a:gridCol>
              </a:tblGrid>
              <a:tr h="771972">
                <a:tc>
                  <a:txBody>
                    <a:bodyPr/>
                    <a:lstStyle/>
                    <a:p>
                      <a:pPr marL="0" marR="0">
                        <a:lnSpc>
                          <a:spcPct val="115000"/>
                        </a:lnSpc>
                        <a:spcBef>
                          <a:spcPts val="0"/>
                        </a:spcBef>
                        <a:spcAft>
                          <a:spcPts val="0"/>
                        </a:spcAft>
                      </a:pPr>
                      <a:r>
                        <a:rPr lang="en-US" sz="2000" dirty="0">
                          <a:effectLst/>
                        </a:rPr>
                        <a:t>User Interfaces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a:effectLst/>
                        </a:rPr>
                        <a:t>It requires more user interface than Embedded Devices.</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It requires lesser to no user interface than Computers.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9959719"/>
                  </a:ext>
                </a:extLst>
              </a:tr>
              <a:tr h="1169604">
                <a:tc>
                  <a:txBody>
                    <a:bodyPr/>
                    <a:lstStyle/>
                    <a:p>
                      <a:pPr marL="0" marR="0">
                        <a:lnSpc>
                          <a:spcPct val="115000"/>
                        </a:lnSpc>
                        <a:spcBef>
                          <a:spcPts val="0"/>
                        </a:spcBef>
                        <a:spcAft>
                          <a:spcPts val="0"/>
                        </a:spcAft>
                      </a:pPr>
                      <a:r>
                        <a:rPr lang="en-US" sz="2000">
                          <a:effectLst/>
                        </a:rPr>
                        <a:t>Time Specificity</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a:effectLst/>
                        </a:rPr>
                        <a:t>Computers are not time specific. They may need to perform tasks which are not time bound and take days to perform as well.</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Embedded Devices are time specific. The tasks assigned to them need to be performed within a specific time frame.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0644750"/>
                  </a:ext>
                </a:extLst>
              </a:tr>
              <a:tr h="1169604">
                <a:tc>
                  <a:txBody>
                    <a:bodyPr/>
                    <a:lstStyle/>
                    <a:p>
                      <a:pPr marL="0" marR="0">
                        <a:lnSpc>
                          <a:spcPct val="115000"/>
                        </a:lnSpc>
                        <a:spcBef>
                          <a:spcPts val="0"/>
                        </a:spcBef>
                        <a:spcAft>
                          <a:spcPts val="0"/>
                        </a:spcAft>
                      </a:pPr>
                      <a:r>
                        <a:rPr lang="en-US" sz="2000">
                          <a:effectLst/>
                        </a:rPr>
                        <a:t>Size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a:effectLst/>
                        </a:rPr>
                        <a:t>Computers are usually bigger in size with larger hardware and input output devices attached to it.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Embedded Devices are smaller in size than Computers, with limited hardware.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6968144"/>
                  </a:ext>
                </a:extLst>
              </a:tr>
              <a:tr h="771972">
                <a:tc>
                  <a:txBody>
                    <a:bodyPr/>
                    <a:lstStyle/>
                    <a:p>
                      <a:pPr marL="0" marR="0">
                        <a:lnSpc>
                          <a:spcPct val="115000"/>
                        </a:lnSpc>
                        <a:spcBef>
                          <a:spcPts val="0"/>
                        </a:spcBef>
                        <a:spcAft>
                          <a:spcPts val="0"/>
                        </a:spcAft>
                      </a:pPr>
                      <a:r>
                        <a:rPr lang="en-US" sz="2000">
                          <a:effectLst/>
                        </a:rPr>
                        <a:t>Developed in</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a:effectLst/>
                        </a:rPr>
                        <a:t>1833 A.D. with Charles Babbage as developer</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1965 A.D. by  developer Charles Stark Draper</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72755101"/>
                  </a:ext>
                </a:extLst>
              </a:tr>
              <a:tr h="771972">
                <a:tc>
                  <a:txBody>
                    <a:bodyPr/>
                    <a:lstStyle/>
                    <a:p>
                      <a:pPr marL="0" marR="0">
                        <a:lnSpc>
                          <a:spcPct val="115000"/>
                        </a:lnSpc>
                        <a:spcBef>
                          <a:spcPts val="0"/>
                        </a:spcBef>
                        <a:spcAft>
                          <a:spcPts val="0"/>
                        </a:spcAft>
                      </a:pPr>
                      <a:r>
                        <a:rPr lang="en-US" sz="2000">
                          <a:effectLst/>
                        </a:rPr>
                        <a:t>Memory Requirement</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just">
                        <a:lnSpc>
                          <a:spcPct val="115000"/>
                        </a:lnSpc>
                        <a:spcBef>
                          <a:spcPts val="0"/>
                        </a:spcBef>
                        <a:spcAft>
                          <a:spcPts val="0"/>
                        </a:spcAft>
                      </a:pPr>
                      <a:r>
                        <a:rPr lang="en-US" sz="2000">
                          <a:effectLst/>
                        </a:rPr>
                        <a:t>Computers have larger memory requirement due to a lot of storage of data.</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2000" dirty="0">
                          <a:effectLst/>
                        </a:rPr>
                        <a:t>Embedded Devices need lesser Memory.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3841984"/>
                  </a:ext>
                </a:extLst>
              </a:tr>
            </a:tbl>
          </a:graphicData>
        </a:graphic>
      </p:graphicFrame>
    </p:spTree>
    <p:extLst>
      <p:ext uri="{BB962C8B-B14F-4D97-AF65-F5344CB8AC3E}">
        <p14:creationId xmlns:p14="http://schemas.microsoft.com/office/powerpoint/2010/main" val="1232487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3F16-4EBF-3843-794C-76167C0FA78F}"/>
              </a:ext>
            </a:extLst>
          </p:cNvPr>
          <p:cNvSpPr>
            <a:spLocks noGrp="1"/>
          </p:cNvSpPr>
          <p:nvPr>
            <p:ph type="title"/>
          </p:nvPr>
        </p:nvSpPr>
        <p:spPr>
          <a:xfrm>
            <a:off x="838200" y="166256"/>
            <a:ext cx="10515600" cy="872836"/>
          </a:xfrm>
        </p:spPr>
        <p:txBody>
          <a:bodyPr>
            <a:normAutofit fontScale="90000"/>
          </a:bodyPr>
          <a:lstStyle/>
          <a:p>
            <a:br>
              <a:rPr lang="en-US" dirty="0"/>
            </a:br>
            <a:r>
              <a:rPr lang="en-US" sz="3100" b="1" dirty="0">
                <a:latin typeface="Times New Roman" panose="02020603050405020304" pitchFamily="18" charset="0"/>
                <a:cs typeface="Times New Roman" panose="02020603050405020304" pitchFamily="18" charset="0"/>
              </a:rPr>
              <a:t>1.2</a:t>
            </a:r>
            <a:r>
              <a:rPr lang="en-US" sz="3100" dirty="0">
                <a:latin typeface="Times New Roman" panose="02020603050405020304" pitchFamily="18" charset="0"/>
                <a:cs typeface="Times New Roman" panose="02020603050405020304" pitchFamily="18" charset="0"/>
              </a:rPr>
              <a:t>.</a:t>
            </a:r>
            <a:r>
              <a:rPr lang="en-ZA" sz="3100" b="1" dirty="0">
                <a:effectLst/>
                <a:latin typeface="Times New Roman" panose="02020603050405020304" pitchFamily="18" charset="0"/>
                <a:ea typeface="Arial" panose="020B0604020202020204" pitchFamily="34" charset="0"/>
                <a:cs typeface="Times New Roman" panose="02020603050405020304" pitchFamily="18" charset="0"/>
              </a:rPr>
              <a:t> Gathering system requirements</a:t>
            </a:r>
            <a:br>
              <a:rPr lang="en-US" sz="3100" b="1" dirty="0">
                <a:effectLst/>
                <a:latin typeface="Calibri" panose="020F0502020204030204" pitchFamily="34" charset="0"/>
                <a:ea typeface="Calibri" panose="020F0502020204030204" pitchFamily="34" charset="0"/>
                <a:cs typeface="Times New Roman" panose="02020603050405020304" pitchFamily="18" charset="0"/>
              </a:rPr>
            </a:br>
            <a:endParaRPr lang="en-US" sz="3100" dirty="0"/>
          </a:p>
        </p:txBody>
      </p:sp>
      <p:sp>
        <p:nvSpPr>
          <p:cNvPr id="3" name="Content Placeholder 2">
            <a:extLst>
              <a:ext uri="{FF2B5EF4-FFF2-40B4-BE49-F238E27FC236}">
                <a16:creationId xmlns:a16="http://schemas.microsoft.com/office/drawing/2014/main" id="{FBA792F0-CBB0-E6D8-49BC-460CE8D4FDC8}"/>
              </a:ext>
            </a:extLst>
          </p:cNvPr>
          <p:cNvSpPr>
            <a:spLocks noGrp="1"/>
          </p:cNvSpPr>
          <p:nvPr>
            <p:ph idx="1"/>
          </p:nvPr>
        </p:nvSpPr>
        <p:spPr>
          <a:xfrm>
            <a:off x="232756" y="955964"/>
            <a:ext cx="11121044" cy="5220999"/>
          </a:xfrm>
        </p:spPr>
        <p:txBody>
          <a:bodyPr>
            <a:normAutofit/>
          </a:bodyPr>
          <a:lstStyle/>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Clearly, before we design a system, we must know what we are designing. </a:t>
            </a:r>
          </a:p>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First, we gather an informal description from the customers known as requirements, and we refine the requirements into a specification that contains enough information to begin designing the system architecture.</a:t>
            </a:r>
          </a:p>
          <a:p>
            <a:r>
              <a:rPr lang="en-US" sz="3600" dirty="0">
                <a:effectLst/>
                <a:latin typeface="Times New Roman" panose="02020603050405020304" pitchFamily="18" charset="0"/>
                <a:ea typeface="Calibri" panose="020F0502020204030204" pitchFamily="34" charset="0"/>
                <a:cs typeface="Times New Roman" panose="02020603050405020304" pitchFamily="18" charset="0"/>
              </a:rPr>
              <a:t>Requirements may be </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functional or nonfunctional</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988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730C-C611-4E18-0E2E-8EAF7184000B}"/>
              </a:ext>
            </a:extLst>
          </p:cNvPr>
          <p:cNvSpPr>
            <a:spLocks noGrp="1"/>
          </p:cNvSpPr>
          <p:nvPr>
            <p:ph type="title"/>
          </p:nvPr>
        </p:nvSpPr>
        <p:spPr>
          <a:xfrm>
            <a:off x="838200" y="186432"/>
            <a:ext cx="10515600" cy="1065320"/>
          </a:xfrm>
        </p:spPr>
        <p:txBody>
          <a:bodyPr>
            <a:normAutofit/>
          </a:bodyPr>
          <a:lstStyle/>
          <a:p>
            <a:r>
              <a:rPr lang="en-US" sz="3600" dirty="0">
                <a:latin typeface="Times New Roman" panose="02020603050405020304" pitchFamily="18" charset="0"/>
                <a:cs typeface="Times New Roman" panose="02020603050405020304" pitchFamily="18" charset="0"/>
              </a:rPr>
              <a:t>a.</a:t>
            </a:r>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 Functional requirements </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02E422-4716-EAA5-0686-05B9F4C1F1CC}"/>
              </a:ext>
            </a:extLst>
          </p:cNvPr>
          <p:cNvSpPr>
            <a:spLocks noGrp="1"/>
          </p:cNvSpPr>
          <p:nvPr>
            <p:ph idx="1"/>
          </p:nvPr>
        </p:nvSpPr>
        <p:spPr>
          <a:xfrm>
            <a:off x="319595" y="1251752"/>
            <a:ext cx="11327907" cy="5193436"/>
          </a:xfrm>
        </p:spPr>
        <p:txBody>
          <a:bodyPr>
            <a:normAutofit fontScale="92500" lnSpcReduction="10000"/>
          </a:bodyPr>
          <a:lstStyle/>
          <a:p>
            <a:pPr marL="0" indent="0">
              <a:buNone/>
            </a:pPr>
            <a:r>
              <a:rPr lang="en-US" sz="3600" dirty="0">
                <a:effectLst/>
                <a:latin typeface="Times New Roman" panose="02020603050405020304" pitchFamily="18" charset="0"/>
                <a:ea typeface="Calibri" panose="020F0502020204030204" pitchFamily="34" charset="0"/>
              </a:rPr>
              <a:t>Functional requirements specify what the system should do. And they include:</a:t>
            </a:r>
            <a:endParaRPr lang="en-US" sz="3600" b="1" dirty="0">
              <a:effectLst/>
              <a:latin typeface="Times New Roman" panose="02020603050405020304" pitchFamily="18" charset="0"/>
              <a:ea typeface="Arial" panose="020B0604020202020204" pitchFamily="34" charset="0"/>
              <a:cs typeface="Times New Roman" panose="02020603050405020304" pitchFamily="18" charset="0"/>
            </a:endParaRPr>
          </a:p>
          <a:p>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Functionality:</a:t>
            </a:r>
            <a:r>
              <a:rPr lang="en-US" sz="3600" dirty="0">
                <a:effectLst/>
                <a:latin typeface="Times New Roman" panose="02020603050405020304" pitchFamily="18" charset="0"/>
                <a:ea typeface="Arial" panose="020B0604020202020204" pitchFamily="34" charset="0"/>
                <a:cs typeface="Times New Roman" panose="02020603050405020304" pitchFamily="18" charset="0"/>
              </a:rPr>
              <a:t> These requirements specify what the system should do, defining its intended behavior and operations.</a:t>
            </a:r>
          </a:p>
          <a:p>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Use Cases:</a:t>
            </a:r>
            <a:r>
              <a:rPr lang="en-US" sz="3600" dirty="0">
                <a:effectLst/>
                <a:latin typeface="Times New Roman" panose="02020603050405020304" pitchFamily="18" charset="0"/>
                <a:ea typeface="Arial" panose="020B0604020202020204" pitchFamily="34" charset="0"/>
                <a:cs typeface="Times New Roman" panose="02020603050405020304" pitchFamily="18" charset="0"/>
              </a:rPr>
              <a:t> Understanding various scenarios and interactions with the system. Use cases outline specific actions, inputs, and expected outputs.</a:t>
            </a:r>
          </a:p>
          <a:p>
            <a:r>
              <a:rPr lang="en-US" sz="3600" b="1" dirty="0">
                <a:effectLst/>
                <a:latin typeface="Times New Roman" panose="02020603050405020304" pitchFamily="18" charset="0"/>
                <a:ea typeface="Arial" panose="020B0604020202020204" pitchFamily="34" charset="0"/>
                <a:cs typeface="Times New Roman" panose="02020603050405020304" pitchFamily="18" charset="0"/>
              </a:rPr>
              <a:t>Interfaces:</a:t>
            </a:r>
            <a:r>
              <a:rPr lang="en-US" sz="3600" dirty="0">
                <a:effectLst/>
                <a:latin typeface="Times New Roman" panose="02020603050405020304" pitchFamily="18" charset="0"/>
                <a:ea typeface="Arial" panose="020B0604020202020204" pitchFamily="34" charset="0"/>
                <a:cs typeface="Times New Roman" panose="02020603050405020304" pitchFamily="18" charset="0"/>
              </a:rPr>
              <a:t> Specifications of interactions between different system components or external systems. This could involve communication protocols, data formats, and interaction sequences.</a:t>
            </a:r>
          </a:p>
          <a:p>
            <a:pPr marL="0" indent="0">
              <a:buNone/>
            </a:pPr>
            <a:endParaRPr lang="en-US" dirty="0"/>
          </a:p>
        </p:txBody>
      </p:sp>
    </p:spTree>
    <p:extLst>
      <p:ext uri="{BB962C8B-B14F-4D97-AF65-F5344CB8AC3E}">
        <p14:creationId xmlns:p14="http://schemas.microsoft.com/office/powerpoint/2010/main" val="3985164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F656-E21C-60C3-B1CF-EBD340905DC3}"/>
              </a:ext>
            </a:extLst>
          </p:cNvPr>
          <p:cNvSpPr>
            <a:spLocks noGrp="1"/>
          </p:cNvSpPr>
          <p:nvPr>
            <p:ph type="title"/>
          </p:nvPr>
        </p:nvSpPr>
        <p:spPr>
          <a:xfrm>
            <a:off x="838200" y="88233"/>
            <a:ext cx="10515600" cy="802104"/>
          </a:xfrm>
        </p:spPr>
        <p:txBody>
          <a:bodyPr>
            <a:normAutofit/>
          </a:bodyPr>
          <a:lstStyle/>
          <a:p>
            <a:r>
              <a:rPr lang="en-US" sz="4000" dirty="0">
                <a:latin typeface="Times New Roman" panose="02020603050405020304" pitchFamily="18" charset="0"/>
                <a:cs typeface="Times New Roman" panose="02020603050405020304" pitchFamily="18" charset="0"/>
              </a:rPr>
              <a:t>b.</a:t>
            </a:r>
            <a:r>
              <a:rPr lang="en-US" sz="4000" b="1" dirty="0">
                <a:effectLst/>
                <a:latin typeface="Times New Roman" panose="02020603050405020304" pitchFamily="18" charset="0"/>
                <a:ea typeface="Arial" panose="020B0604020202020204" pitchFamily="34" charset="0"/>
                <a:cs typeface="Times New Roman" panose="02020603050405020304" pitchFamily="18" charset="0"/>
              </a:rPr>
              <a:t> Non-functional requirements </a:t>
            </a:r>
            <a:endParaRPr lang="en-US"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D100950-51A5-C09D-0A52-67438C38D335}"/>
              </a:ext>
            </a:extLst>
          </p:cNvPr>
          <p:cNvSpPr>
            <a:spLocks noGrp="1"/>
          </p:cNvSpPr>
          <p:nvPr>
            <p:ph idx="1"/>
          </p:nvPr>
        </p:nvSpPr>
        <p:spPr>
          <a:xfrm>
            <a:off x="401216" y="890336"/>
            <a:ext cx="10832841" cy="5205663"/>
          </a:xfrm>
        </p:spPr>
        <p:txBody>
          <a:bodyPr>
            <a:normAutofit/>
          </a:bodyPr>
          <a:lstStyle/>
          <a:p>
            <a:pPr marL="0" indent="0">
              <a:buNone/>
            </a:pPr>
            <a:r>
              <a:rPr lang="en-US" sz="2400" b="0" i="0" dirty="0">
                <a:effectLst/>
                <a:latin typeface="Times New Roman" panose="02020603050405020304" pitchFamily="18" charset="0"/>
                <a:cs typeface="Times New Roman" panose="02020603050405020304" pitchFamily="18" charset="0"/>
              </a:rPr>
              <a:t>Non-functional requirements specify constraints, qualities, or characteristics that describe how the system should behave or operate. They include:</a:t>
            </a:r>
          </a:p>
          <a:p>
            <a:r>
              <a:rPr lang="en-US" sz="2400" b="1" dirty="0">
                <a:effectLst/>
                <a:latin typeface="Times New Roman" panose="02020603050405020304" pitchFamily="18" charset="0"/>
                <a:ea typeface="Arial" panose="020B0604020202020204" pitchFamily="34" charset="0"/>
              </a:rPr>
              <a:t>Performance:</a:t>
            </a:r>
            <a:r>
              <a:rPr lang="en-US" sz="2400" dirty="0">
                <a:effectLst/>
                <a:latin typeface="Times New Roman" panose="02020603050405020304" pitchFamily="18" charset="0"/>
                <a:ea typeface="Arial" panose="020B0604020202020204" pitchFamily="34" charset="0"/>
              </a:rPr>
              <a:t> The speed of the system is often a major consideration both for the usability of the system and for its ultimate/final cost.</a:t>
            </a:r>
          </a:p>
          <a:p>
            <a:r>
              <a:rPr lang="en-US" sz="2400" b="1" dirty="0">
                <a:effectLst/>
                <a:latin typeface="Times New Roman" panose="02020603050405020304" pitchFamily="18" charset="0"/>
                <a:ea typeface="Calibri" panose="020F0502020204030204" pitchFamily="34" charset="0"/>
              </a:rPr>
              <a:t>Cost:</a:t>
            </a:r>
            <a:r>
              <a:rPr lang="en-US" sz="2400" dirty="0">
                <a:effectLst/>
                <a:latin typeface="Times New Roman" panose="02020603050405020304" pitchFamily="18" charset="0"/>
                <a:ea typeface="Calibri" panose="020F0502020204030204" pitchFamily="34" charset="0"/>
              </a:rPr>
              <a:t> The target cost or purchase price for the system is almost always a consideration.</a:t>
            </a:r>
          </a:p>
          <a:p>
            <a:r>
              <a:rPr lang="en-US" sz="2400" b="1" dirty="0">
                <a:effectLst/>
                <a:latin typeface="Times New Roman" panose="02020603050405020304" pitchFamily="18" charset="0"/>
                <a:ea typeface="Calibri" panose="020F0502020204030204" pitchFamily="34" charset="0"/>
              </a:rPr>
              <a:t>Physical size and weight</a:t>
            </a:r>
            <a:r>
              <a:rPr lang="en-US" sz="2400" dirty="0">
                <a:effectLst/>
                <a:latin typeface="Times New Roman" panose="02020603050405020304" pitchFamily="18" charset="0"/>
                <a:ea typeface="Calibri" panose="020F0502020204030204" pitchFamily="34" charset="0"/>
              </a:rPr>
              <a:t>: The physical aspects of the final system can vary greatly depending upon the application.</a:t>
            </a:r>
          </a:p>
          <a:p>
            <a:r>
              <a:rPr lang="en-US" sz="2400" b="1" dirty="0">
                <a:effectLst/>
                <a:latin typeface="Times New Roman" panose="02020603050405020304" pitchFamily="18" charset="0"/>
                <a:ea typeface="Calibri" panose="020F0502020204030204" pitchFamily="34" charset="0"/>
              </a:rPr>
              <a:t>Power consumption</a:t>
            </a:r>
            <a:r>
              <a:rPr lang="en-US" sz="2400" dirty="0">
                <a:effectLst/>
                <a:latin typeface="Times New Roman" panose="02020603050405020304" pitchFamily="18" charset="0"/>
                <a:ea typeface="Calibri" panose="020F0502020204030204" pitchFamily="34" charset="0"/>
              </a:rPr>
              <a:t>: Power, of course, is important in battery-powered systems and is often important in other applications as well.</a:t>
            </a:r>
            <a:endParaRPr lang="en-US" sz="2400"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039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6CCE-C5DD-9CFF-107F-02896AA5D092}"/>
              </a:ext>
            </a:extLst>
          </p:cNvPr>
          <p:cNvSpPr>
            <a:spLocks noGrp="1"/>
          </p:cNvSpPr>
          <p:nvPr>
            <p:ph type="title"/>
          </p:nvPr>
        </p:nvSpPr>
        <p:spPr>
          <a:xfrm>
            <a:off x="838200" y="328863"/>
            <a:ext cx="10515600" cy="537411"/>
          </a:xfrm>
        </p:spPr>
        <p:txBody>
          <a:bodyPr>
            <a:normAutofit fontScale="90000"/>
          </a:bodyPr>
          <a:lstStyle/>
          <a:p>
            <a:r>
              <a:rPr lang="en-US" dirty="0"/>
              <a:t>Conts,…</a:t>
            </a:r>
          </a:p>
        </p:txBody>
      </p:sp>
      <p:sp>
        <p:nvSpPr>
          <p:cNvPr id="3" name="Content Placeholder 2">
            <a:extLst>
              <a:ext uri="{FF2B5EF4-FFF2-40B4-BE49-F238E27FC236}">
                <a16:creationId xmlns:a16="http://schemas.microsoft.com/office/drawing/2014/main" id="{F75C70DD-0917-259D-0BFE-04078BA3B6F1}"/>
              </a:ext>
            </a:extLst>
          </p:cNvPr>
          <p:cNvSpPr>
            <a:spLocks noGrp="1"/>
          </p:cNvSpPr>
          <p:nvPr>
            <p:ph idx="1"/>
          </p:nvPr>
        </p:nvSpPr>
        <p:spPr>
          <a:xfrm>
            <a:off x="160421" y="866275"/>
            <a:ext cx="11193379" cy="5125452"/>
          </a:xfrm>
        </p:spPr>
        <p:txBody>
          <a:bodyPr/>
          <a:lstStyle/>
          <a:p>
            <a:r>
              <a:rPr lang="en-US" sz="3200" b="1" dirty="0">
                <a:effectLst/>
                <a:latin typeface="Times New Roman" panose="02020603050405020304" pitchFamily="18" charset="0"/>
                <a:ea typeface="Calibri" panose="020F0502020204030204" pitchFamily="34" charset="0"/>
              </a:rPr>
              <a:t>Name</a:t>
            </a:r>
            <a:r>
              <a:rPr lang="en-US" sz="3200" dirty="0">
                <a:effectLst/>
                <a:latin typeface="Times New Roman" panose="02020603050405020304" pitchFamily="18" charset="0"/>
                <a:ea typeface="Calibri" panose="020F0502020204030204" pitchFamily="34" charset="0"/>
              </a:rPr>
              <a:t>: This is simple but helpful. Giving a name to the project not only simplifies talking about it to other people.</a:t>
            </a:r>
            <a:endParaRPr lang="en-US" sz="3200" b="1" dirty="0">
              <a:effectLst/>
              <a:latin typeface="Times New Roman" panose="02020603050405020304" pitchFamily="18" charset="0"/>
              <a:ea typeface="Calibri" panose="020F0502020204030204" pitchFamily="34" charset="0"/>
            </a:endParaRPr>
          </a:p>
          <a:p>
            <a:r>
              <a:rPr lang="en-US" sz="3200" b="1" dirty="0">
                <a:effectLst/>
                <a:latin typeface="Times New Roman" panose="02020603050405020304" pitchFamily="18" charset="0"/>
                <a:ea typeface="Calibri" panose="020F0502020204030204" pitchFamily="34" charset="0"/>
              </a:rPr>
              <a:t>Purpose</a:t>
            </a:r>
            <a:r>
              <a:rPr lang="en-US" sz="3200" dirty="0">
                <a:effectLst/>
                <a:latin typeface="Times New Roman" panose="02020603050405020304" pitchFamily="18" charset="0"/>
                <a:ea typeface="Calibri" panose="020F0502020204030204" pitchFamily="34" charset="0"/>
              </a:rPr>
              <a:t>: This should be a brief one- or two-line description of what the system is supposed to do.</a:t>
            </a:r>
            <a:endParaRPr lang="en-US" sz="3200" dirty="0">
              <a:latin typeface="Times New Roman" panose="02020603050405020304" pitchFamily="18" charset="0"/>
              <a:ea typeface="Calibri" panose="020F0502020204030204" pitchFamily="34" charset="0"/>
            </a:endParaRPr>
          </a:p>
          <a:p>
            <a:r>
              <a:rPr lang="en-US" sz="3200" b="1" dirty="0">
                <a:effectLst/>
                <a:latin typeface="Times New Roman" panose="02020603050405020304" pitchFamily="18" charset="0"/>
                <a:ea typeface="Calibri" panose="020F0502020204030204" pitchFamily="34" charset="0"/>
              </a:rPr>
              <a:t>Inputs and outputs</a:t>
            </a:r>
            <a:r>
              <a:rPr lang="en-US" sz="3200" dirty="0">
                <a:effectLst/>
                <a:latin typeface="Times New Roman" panose="02020603050405020304" pitchFamily="18" charset="0"/>
                <a:ea typeface="Calibri" panose="020F0502020204030204" pitchFamily="34" charset="0"/>
              </a:rPr>
              <a:t>: Analog electronic signals? Digital data? Mechanical inputs? ,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Periodically arriving data, such as digital audio samples, How many bits per data element?</a:t>
            </a:r>
          </a:p>
          <a:p>
            <a:r>
              <a:rPr lang="en-US" sz="3200" b="1" dirty="0">
                <a:effectLst/>
                <a:latin typeface="Times New Roman" panose="02020603050405020304" pitchFamily="18" charset="0"/>
                <a:ea typeface="Calibri" panose="020F0502020204030204" pitchFamily="34" charset="0"/>
              </a:rPr>
              <a:t>Functions:</a:t>
            </a:r>
            <a:r>
              <a:rPr lang="en-US" sz="3200" dirty="0">
                <a:effectLst/>
                <a:latin typeface="Times New Roman" panose="02020603050405020304" pitchFamily="18" charset="0"/>
                <a:ea typeface="Calibri" panose="020F0502020204030204" pitchFamily="34" charset="0"/>
              </a:rPr>
              <a:t> This is a more detailed description of what the system does</a:t>
            </a:r>
            <a:r>
              <a:rPr lang="en-US" dirty="0">
                <a:effectLst/>
                <a:latin typeface="Times New Roman" panose="02020603050405020304" pitchFamily="18" charset="0"/>
                <a:ea typeface="Calibri" panose="020F0502020204030204" pitchFamily="34" charset="0"/>
              </a:rPr>
              <a:t>.</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31623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FD85-149D-104A-ED32-DC99DBC462B6}"/>
              </a:ext>
            </a:extLst>
          </p:cNvPr>
          <p:cNvSpPr>
            <a:spLocks noGrp="1"/>
          </p:cNvSpPr>
          <p:nvPr>
            <p:ph type="title"/>
          </p:nvPr>
        </p:nvSpPr>
        <p:spPr>
          <a:xfrm>
            <a:off x="838200" y="144380"/>
            <a:ext cx="10515600" cy="729916"/>
          </a:xfrm>
        </p:spPr>
        <p:txBody>
          <a:bodyPr>
            <a:normAutofit/>
          </a:bodyPr>
          <a:lstStyle/>
          <a:p>
            <a:r>
              <a:rPr lang="en-US" sz="3600" b="1" dirty="0" err="1">
                <a:effectLst/>
                <a:latin typeface="Times New Roman" panose="02020603050405020304" pitchFamily="18" charset="0"/>
                <a:ea typeface="Arial" panose="020B0604020202020204" pitchFamily="34" charset="0"/>
              </a:rPr>
              <a:t>c.Create</a:t>
            </a:r>
            <a:r>
              <a:rPr lang="en-US" sz="3600" b="1" dirty="0">
                <a:effectLst/>
                <a:latin typeface="Times New Roman" panose="02020603050405020304" pitchFamily="18" charset="0"/>
                <a:ea typeface="Arial" panose="020B0604020202020204" pitchFamily="34" charset="0"/>
              </a:rPr>
              <a:t> system block diagram </a:t>
            </a:r>
            <a:endParaRPr lang="en-US" sz="3600" b="1" dirty="0"/>
          </a:p>
        </p:txBody>
      </p:sp>
      <p:sp>
        <p:nvSpPr>
          <p:cNvPr id="3" name="Content Placeholder 2">
            <a:extLst>
              <a:ext uri="{FF2B5EF4-FFF2-40B4-BE49-F238E27FC236}">
                <a16:creationId xmlns:a16="http://schemas.microsoft.com/office/drawing/2014/main" id="{836346FB-9782-9CD4-C1C2-4C0424882F20}"/>
              </a:ext>
            </a:extLst>
          </p:cNvPr>
          <p:cNvSpPr>
            <a:spLocks noGrp="1"/>
          </p:cNvSpPr>
          <p:nvPr>
            <p:ph idx="1"/>
          </p:nvPr>
        </p:nvSpPr>
        <p:spPr>
          <a:xfrm>
            <a:off x="120316" y="1106905"/>
            <a:ext cx="11233484" cy="5070058"/>
          </a:xfrm>
        </p:spPr>
        <p:txBody>
          <a:bodyPr>
            <a:normAutofit/>
          </a:bodyPr>
          <a:lstStyle/>
          <a:p>
            <a:r>
              <a:rPr lang="en-US" sz="4000" dirty="0">
                <a:effectLst/>
                <a:latin typeface="Times New Roman" panose="02020603050405020304" pitchFamily="18" charset="0"/>
                <a:ea typeface="Arial" panose="020B0604020202020204" pitchFamily="34" charset="0"/>
              </a:rPr>
              <a:t>A system block diagram is a graphical representation of a system that shows the interconnected components and how they interact with each other. </a:t>
            </a:r>
          </a:p>
          <a:p>
            <a:r>
              <a:rPr lang="en-US" sz="4000" dirty="0">
                <a:effectLst/>
                <a:latin typeface="Times New Roman" panose="02020603050405020304" pitchFamily="18" charset="0"/>
                <a:ea typeface="Arial" panose="020B0604020202020204" pitchFamily="34" charset="0"/>
              </a:rPr>
              <a:t>In gathering embedded system requirements, a system block diagram can be useful in identifying the different system components and their relationships.</a:t>
            </a:r>
          </a:p>
          <a:p>
            <a:r>
              <a:rPr lang="en-US" sz="4000" dirty="0">
                <a:latin typeface="Times New Roman" panose="02020603050405020304" pitchFamily="18" charset="0"/>
              </a:rPr>
              <a:t>Here below there is a sample block diagram:</a:t>
            </a:r>
            <a:endParaRPr lang="en-US" sz="4000" dirty="0"/>
          </a:p>
        </p:txBody>
      </p:sp>
    </p:spTree>
    <p:extLst>
      <p:ext uri="{BB962C8B-B14F-4D97-AF65-F5344CB8AC3E}">
        <p14:creationId xmlns:p14="http://schemas.microsoft.com/office/powerpoint/2010/main" val="1959515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03BCA0-758B-0DCA-2E68-64A860E28D67}"/>
              </a:ext>
            </a:extLst>
          </p:cNvPr>
          <p:cNvPicPr>
            <a:picLocks noGrp="1" noChangeAspect="1"/>
          </p:cNvPicPr>
          <p:nvPr>
            <p:ph idx="1"/>
          </p:nvPr>
        </p:nvPicPr>
        <p:blipFill>
          <a:blip r:embed="rId2"/>
          <a:stretch>
            <a:fillRect/>
          </a:stretch>
        </p:blipFill>
        <p:spPr>
          <a:xfrm>
            <a:off x="522116" y="594723"/>
            <a:ext cx="9184106" cy="5454607"/>
          </a:xfrm>
          <a:prstGeom prst="rect">
            <a:avLst/>
          </a:prstGeom>
        </p:spPr>
      </p:pic>
    </p:spTree>
    <p:extLst>
      <p:ext uri="{BB962C8B-B14F-4D97-AF65-F5344CB8AC3E}">
        <p14:creationId xmlns:p14="http://schemas.microsoft.com/office/powerpoint/2010/main" val="1336630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2203-9456-46A6-FEC7-5E9EAB7875CF}"/>
              </a:ext>
            </a:extLst>
          </p:cNvPr>
          <p:cNvSpPr>
            <a:spLocks noGrp="1"/>
          </p:cNvSpPr>
          <p:nvPr>
            <p:ph type="title"/>
          </p:nvPr>
        </p:nvSpPr>
        <p:spPr>
          <a:xfrm>
            <a:off x="320842" y="365126"/>
            <a:ext cx="11032958" cy="830012"/>
          </a:xfrm>
        </p:spPr>
        <p:txBody>
          <a:bodyPr/>
          <a:lstStyle/>
          <a:p>
            <a:r>
              <a:rPr lang="en-US" b="1" dirty="0">
                <a:latin typeface="Times New Roman" panose="02020603050405020304" pitchFamily="18" charset="0"/>
                <a:cs typeface="Times New Roman" panose="02020603050405020304" pitchFamily="18" charset="0"/>
              </a:rPr>
              <a:t>1.3.</a:t>
            </a:r>
            <a:r>
              <a:rPr lang="en-US" dirty="0"/>
              <a:t> </a:t>
            </a:r>
            <a:r>
              <a:rPr lang="en-US" b="1" dirty="0">
                <a:latin typeface="Times New Roman" panose="02020603050405020304" pitchFamily="18" charset="0"/>
                <a:cs typeface="Times New Roman" panose="02020603050405020304" pitchFamily="18" charset="0"/>
              </a:rPr>
              <a:t>Identification of hardware components</a:t>
            </a:r>
          </a:p>
        </p:txBody>
      </p:sp>
      <p:sp>
        <p:nvSpPr>
          <p:cNvPr id="3" name="Content Placeholder 2">
            <a:extLst>
              <a:ext uri="{FF2B5EF4-FFF2-40B4-BE49-F238E27FC236}">
                <a16:creationId xmlns:a16="http://schemas.microsoft.com/office/drawing/2014/main" id="{65F61582-FD6A-66C7-03AF-76587B60C76C}"/>
              </a:ext>
            </a:extLst>
          </p:cNvPr>
          <p:cNvSpPr>
            <a:spLocks noGrp="1"/>
          </p:cNvSpPr>
          <p:nvPr>
            <p:ph idx="1"/>
          </p:nvPr>
        </p:nvSpPr>
        <p:spPr>
          <a:xfrm>
            <a:off x="160421" y="1283368"/>
            <a:ext cx="11193379" cy="4893595"/>
          </a:xfrm>
        </p:spPr>
        <p:txBody>
          <a:bodyPr>
            <a:normAutofit fontScale="92500" lnSpcReduction="10000"/>
          </a:bodyPr>
          <a:lstStyle/>
          <a:p>
            <a:pPr marL="0" indent="0">
              <a:buNone/>
            </a:pPr>
            <a:r>
              <a:rPr lang="en-US" b="1" dirty="0">
                <a:latin typeface="Times New Roman" panose="02020603050405020304" pitchFamily="18" charset="0"/>
                <a:cs typeface="Times New Roman" panose="02020603050405020304" pitchFamily="18" charset="0"/>
              </a:rPr>
              <a:t>WORK 1:(Presentation) </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Question: Use your group work to discuss in deep about:</a:t>
            </a:r>
          </a:p>
          <a:p>
            <a:pPr marL="0" marR="0" indent="0">
              <a:lnSpc>
                <a:spcPct val="115000"/>
              </a:lnSpc>
              <a:spcBef>
                <a:spcPts val="0"/>
              </a:spcBef>
              <a:spcAft>
                <a:spcPts val="1200"/>
              </a:spcAft>
              <a:buNone/>
            </a:pPr>
            <a:r>
              <a:rPr lang="en-ZA" b="1" dirty="0">
                <a:effectLst/>
                <a:latin typeface="Times New Roman" panose="02020603050405020304" pitchFamily="18" charset="0"/>
                <a:ea typeface="Arial" panose="020B0604020202020204" pitchFamily="34" charset="0"/>
                <a:cs typeface="Times New Roman" panose="02020603050405020304" pitchFamily="18" charset="0"/>
              </a:rPr>
              <a:t>Identification of the following hardware components that are needed in embedded system design:</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Microcontroller </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Memory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Input/Output (I/O) Ports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Sensors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Electronic and electromechanical components</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Power Supply</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Clr>
                <a:srgbClr val="0070C0"/>
              </a:buClr>
              <a:buFont typeface="+mj-lt"/>
              <a:buAutoNum type="alphaLcParenR"/>
            </a:pPr>
            <a:r>
              <a:rPr lang="en-ZA" dirty="0">
                <a:effectLst/>
                <a:latin typeface="Times New Roman" panose="02020603050405020304" pitchFamily="18" charset="0"/>
                <a:ea typeface="Arial" panose="020B0604020202020204" pitchFamily="34" charset="0"/>
                <a:cs typeface="Times New Roman" panose="02020603050405020304" pitchFamily="18" charset="0"/>
              </a:rPr>
              <a:t>Communication Interfaces (UART, SPI, I2C, Wi-Fi, Bluetooth and RF)</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10479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8468-7DDF-6613-6605-5BF95AF9AED8}"/>
              </a:ext>
            </a:extLst>
          </p:cNvPr>
          <p:cNvSpPr>
            <a:spLocks noGrp="1"/>
          </p:cNvSpPr>
          <p:nvPr>
            <p:ph type="title"/>
          </p:nvPr>
        </p:nvSpPr>
        <p:spPr>
          <a:solidFill>
            <a:schemeClr val="accent6">
              <a:lumMod val="40000"/>
              <a:lumOff val="60000"/>
            </a:schemeClr>
          </a:solidFill>
        </p:spPr>
        <p:txBody>
          <a:bodyPr>
            <a:normAutofit/>
          </a:bodyPr>
          <a:lstStyle/>
          <a:p>
            <a:pPr algn="ctr"/>
            <a:r>
              <a:rPr lang="en-US" sz="6600" b="1" dirty="0"/>
              <a:t>Conts</a:t>
            </a:r>
          </a:p>
        </p:txBody>
      </p:sp>
      <p:sp>
        <p:nvSpPr>
          <p:cNvPr id="3" name="Content Placeholder 2">
            <a:extLst>
              <a:ext uri="{FF2B5EF4-FFF2-40B4-BE49-F238E27FC236}">
                <a16:creationId xmlns:a16="http://schemas.microsoft.com/office/drawing/2014/main" id="{14304D4A-75A7-F8FE-2923-F20209A1C3A0}"/>
              </a:ext>
            </a:extLst>
          </p:cNvPr>
          <p:cNvSpPr>
            <a:spLocks noGrp="1"/>
          </p:cNvSpPr>
          <p:nvPr>
            <p:ph idx="1"/>
          </p:nvPr>
        </p:nvSpPr>
        <p:spPr/>
        <p:txBody>
          <a:bodyPr>
            <a:noAutofit/>
          </a:bodyPr>
          <a:lstStyle/>
          <a:p>
            <a:pPr marL="0" indent="0">
              <a:buNone/>
            </a:pPr>
            <a:r>
              <a:rPr lang="en-US" sz="3200" dirty="0">
                <a:effectLst/>
                <a:latin typeface="Times New Roman" panose="02020603050405020304" pitchFamily="18" charset="0"/>
                <a:ea typeface="Calibri" panose="020F0502020204030204" pitchFamily="34" charset="0"/>
              </a:rPr>
              <a:t>This process includes defining the:</a:t>
            </a:r>
          </a:p>
          <a:p>
            <a:r>
              <a:rPr lang="en-US" sz="3200" dirty="0">
                <a:latin typeface="Times New Roman" panose="02020603050405020304" pitchFamily="18" charset="0"/>
                <a:ea typeface="Calibri" panose="020F0502020204030204" pitchFamily="34" charset="0"/>
              </a:rPr>
              <a:t>S</a:t>
            </a:r>
            <a:r>
              <a:rPr lang="en-US" sz="3200" dirty="0">
                <a:effectLst/>
                <a:latin typeface="Times New Roman" panose="02020603050405020304" pitchFamily="18" charset="0"/>
                <a:ea typeface="Calibri" panose="020F0502020204030204" pitchFamily="34" charset="0"/>
              </a:rPr>
              <a:t>ystem's components</a:t>
            </a:r>
          </a:p>
          <a:p>
            <a:r>
              <a:rPr lang="en-US" sz="3200" dirty="0">
                <a:effectLst/>
                <a:latin typeface="Times New Roman" panose="02020603050405020304" pitchFamily="18" charset="0"/>
                <a:ea typeface="Calibri" panose="020F0502020204030204" pitchFamily="34" charset="0"/>
              </a:rPr>
              <a:t>Interfaces, and data processing capabilities to meet specific requirements such as performance, power consumption, and reliability.</a:t>
            </a:r>
          </a:p>
          <a:p>
            <a:pPr marL="0" indent="0">
              <a:buNone/>
            </a:pPr>
            <a:r>
              <a:rPr lang="en-US" sz="3200" dirty="0">
                <a:effectLst/>
                <a:latin typeface="Times New Roman" panose="02020603050405020304" pitchFamily="18" charset="0"/>
                <a:ea typeface="Calibri" panose="020F0502020204030204" pitchFamily="34" charset="0"/>
              </a:rPr>
              <a:t>Embedded system architects need to consider various factors, such as </a:t>
            </a:r>
            <a:r>
              <a:rPr lang="en-US" sz="3200" b="1" dirty="0">
                <a:effectLst/>
                <a:latin typeface="Times New Roman" panose="02020603050405020304" pitchFamily="18" charset="0"/>
                <a:ea typeface="Calibri" panose="020F0502020204030204" pitchFamily="34" charset="0"/>
              </a:rPr>
              <a:t>hardware</a:t>
            </a:r>
            <a:r>
              <a:rPr lang="en-US" sz="3200" dirty="0">
                <a:effectLst/>
                <a:latin typeface="Times New Roman" panose="02020603050405020304" pitchFamily="18" charset="0"/>
                <a:ea typeface="Calibri" panose="020F0502020204030204" pitchFamily="34" charset="0"/>
              </a:rPr>
              <a:t> and </a:t>
            </a:r>
            <a:r>
              <a:rPr lang="en-US" sz="3200" b="1" dirty="0">
                <a:effectLst/>
                <a:latin typeface="Times New Roman" panose="02020603050405020304" pitchFamily="18" charset="0"/>
                <a:ea typeface="Calibri" panose="020F0502020204030204" pitchFamily="34" charset="0"/>
              </a:rPr>
              <a:t>software</a:t>
            </a:r>
            <a:r>
              <a:rPr lang="en-US" sz="3200" dirty="0">
                <a:effectLst/>
                <a:latin typeface="Times New Roman" panose="02020603050405020304" pitchFamily="18" charset="0"/>
                <a:ea typeface="Calibri" panose="020F0502020204030204" pitchFamily="34" charset="0"/>
              </a:rPr>
              <a:t> integration, real-time </a:t>
            </a:r>
            <a:r>
              <a:rPr lang="en-US" sz="3200" b="1" dirty="0">
                <a:effectLst/>
                <a:latin typeface="Times New Roman" panose="02020603050405020304" pitchFamily="18" charset="0"/>
                <a:ea typeface="Calibri" panose="020F0502020204030204" pitchFamily="34" charset="0"/>
              </a:rPr>
              <a:t>processing</a:t>
            </a:r>
            <a:r>
              <a:rPr lang="en-US" sz="3200" dirty="0">
                <a:effectLst/>
                <a:latin typeface="Times New Roman" panose="02020603050405020304" pitchFamily="18" charset="0"/>
                <a:ea typeface="Calibri" panose="020F0502020204030204" pitchFamily="34" charset="0"/>
              </a:rPr>
              <a:t>, and </a:t>
            </a:r>
            <a:r>
              <a:rPr lang="en-US" sz="3200" b="1" dirty="0">
                <a:effectLst/>
                <a:latin typeface="Times New Roman" panose="02020603050405020304" pitchFamily="18" charset="0"/>
                <a:ea typeface="Calibri" panose="020F0502020204030204" pitchFamily="34" charset="0"/>
              </a:rPr>
              <a:t>communication</a:t>
            </a:r>
            <a:r>
              <a:rPr lang="en-US" sz="3200" dirty="0">
                <a:effectLst/>
                <a:latin typeface="Times New Roman" panose="02020603050405020304" pitchFamily="18" charset="0"/>
                <a:ea typeface="Calibri" panose="020F0502020204030204" pitchFamily="34" charset="0"/>
              </a:rPr>
              <a:t> protocols, to design efficient and reliable systems.</a:t>
            </a:r>
            <a:endParaRPr lang="en-US" sz="3200" dirty="0"/>
          </a:p>
        </p:txBody>
      </p:sp>
    </p:spTree>
    <p:extLst>
      <p:ext uri="{BB962C8B-B14F-4D97-AF65-F5344CB8AC3E}">
        <p14:creationId xmlns:p14="http://schemas.microsoft.com/office/powerpoint/2010/main" val="2842249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CE27-28D9-13A1-0572-D015149EA73B}"/>
              </a:ext>
            </a:extLst>
          </p:cNvPr>
          <p:cNvSpPr>
            <a:spLocks noGrp="1"/>
          </p:cNvSpPr>
          <p:nvPr>
            <p:ph type="title"/>
          </p:nvPr>
        </p:nvSpPr>
        <p:spPr>
          <a:xfrm>
            <a:off x="205273" y="111966"/>
            <a:ext cx="10935479" cy="1623528"/>
          </a:xfrm>
        </p:spPr>
        <p:txBody>
          <a:bodyPr>
            <a:noAutofit/>
          </a:bodyPr>
          <a:lstStyle/>
          <a:p>
            <a:pPr marL="0" marR="0">
              <a:lnSpc>
                <a:spcPct val="107000"/>
              </a:lnSpc>
              <a:spcBef>
                <a:spcPts val="0"/>
              </a:spcBef>
              <a:spcAft>
                <a:spcPts val="0"/>
              </a:spcAft>
            </a:pP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br>
              <a:rPr lang="en-US" sz="3200" dirty="0"/>
            </a:br>
            <a:r>
              <a:rPr lang="en-US" sz="3200" b="1" dirty="0"/>
              <a:t>1.4.</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 Production of Circuit Diagram of Embedded System</a:t>
            </a: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Content Placeholder 2">
            <a:extLst>
              <a:ext uri="{FF2B5EF4-FFF2-40B4-BE49-F238E27FC236}">
                <a16:creationId xmlns:a16="http://schemas.microsoft.com/office/drawing/2014/main" id="{AE8B6575-CFBE-7F58-77C8-41039F968617}"/>
              </a:ext>
            </a:extLst>
          </p:cNvPr>
          <p:cNvSpPr>
            <a:spLocks noGrp="1"/>
          </p:cNvSpPr>
          <p:nvPr>
            <p:ph idx="1"/>
          </p:nvPr>
        </p:nvSpPr>
        <p:spPr/>
        <p:txBody>
          <a:bodyPr/>
          <a:lstStyle/>
          <a:p>
            <a:pPr marL="0" indent="0">
              <a:buNone/>
            </a:pPr>
            <a:r>
              <a:rPr lang="en-US" sz="3600" b="1" dirty="0">
                <a:latin typeface="Times New Roman" panose="02020603050405020304" pitchFamily="18" charset="0"/>
                <a:cs typeface="Times New Roman" panose="02020603050405020304" pitchFamily="18" charset="0"/>
              </a:rPr>
              <a:t>WORK2</a:t>
            </a:r>
            <a:r>
              <a:rPr lang="en-US" sz="3600" dirty="0">
                <a:latin typeface="Times New Roman" panose="02020603050405020304" pitchFamily="18" charset="0"/>
                <a:cs typeface="Times New Roman" panose="02020603050405020304" pitchFamily="18" charset="0"/>
              </a:rPr>
              <a:t>:</a:t>
            </a:r>
          </a:p>
          <a:p>
            <a:pPr marL="0" indent="0">
              <a:buNone/>
            </a:pPr>
            <a:r>
              <a:rPr lang="en-US" sz="3600" dirty="0">
                <a:latin typeface="Times New Roman" panose="02020603050405020304" pitchFamily="18" charset="0"/>
                <a:cs typeface="Times New Roman" panose="02020603050405020304" pitchFamily="18" charset="0"/>
              </a:rPr>
              <a:t>Download the following </a:t>
            </a:r>
            <a:r>
              <a:rPr lang="en-ZA" sz="3600" b="1" dirty="0">
                <a:effectLst/>
                <a:latin typeface="Times New Roman" panose="02020603050405020304" pitchFamily="18" charset="0"/>
                <a:ea typeface="Times New Roman" panose="02020603050405020304" pitchFamily="18" charset="0"/>
                <a:cs typeface="Times New Roman" panose="02020603050405020304" pitchFamily="18" charset="0"/>
              </a:rPr>
              <a:t>Online Tools software used in designing circuit diagram of embedded:</a:t>
            </a:r>
            <a:endParaRPr lang="en-US" sz="3600" b="1"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1.EasyEDA</a:t>
            </a:r>
          </a:p>
          <a:p>
            <a:r>
              <a:rPr lang="en-US" sz="3600" b="1" dirty="0">
                <a:latin typeface="Times New Roman" panose="02020603050405020304" pitchFamily="18" charset="0"/>
                <a:cs typeface="Times New Roman" panose="02020603050405020304" pitchFamily="18" charset="0"/>
              </a:rPr>
              <a:t>2.Fritzing</a:t>
            </a:r>
          </a:p>
          <a:p>
            <a:endParaRPr lang="en-US" dirty="0"/>
          </a:p>
        </p:txBody>
      </p:sp>
    </p:spTree>
    <p:extLst>
      <p:ext uri="{BB962C8B-B14F-4D97-AF65-F5344CB8AC3E}">
        <p14:creationId xmlns:p14="http://schemas.microsoft.com/office/powerpoint/2010/main" val="1062464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9590A-5669-12AD-87F6-4C2BC06D1ABB}"/>
              </a:ext>
            </a:extLst>
          </p:cNvPr>
          <p:cNvSpPr>
            <a:spLocks noGrp="1"/>
          </p:cNvSpPr>
          <p:nvPr>
            <p:ph type="title"/>
          </p:nvPr>
        </p:nvSpPr>
        <p:spPr>
          <a:xfrm>
            <a:off x="391886" y="365125"/>
            <a:ext cx="10961914" cy="819863"/>
          </a:xfrm>
        </p:spPr>
        <p:txBody>
          <a:bodyPr>
            <a:normAutofit fontScale="90000"/>
          </a:bodyPr>
          <a:lstStyle/>
          <a:p>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3100" b="1" dirty="0">
                <a:effectLst/>
                <a:latin typeface="Times New Roman" panose="02020603050405020304" pitchFamily="18" charset="0"/>
                <a:ea typeface="Times New Roman" panose="02020603050405020304" pitchFamily="18" charset="0"/>
                <a:cs typeface="Times New Roman" panose="02020603050405020304" pitchFamily="18" charset="0"/>
              </a:rPr>
              <a:t>1.4.Production of Circuit Diagram of Embedded System </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0B675AA-2795-5DEE-56EF-CFBD2EB6FAA1}"/>
              </a:ext>
            </a:extLst>
          </p:cNvPr>
          <p:cNvSpPr>
            <a:spLocks noGrp="1"/>
          </p:cNvSpPr>
          <p:nvPr>
            <p:ph idx="1"/>
          </p:nvPr>
        </p:nvSpPr>
        <p:spPr>
          <a:xfrm>
            <a:off x="391886" y="1184989"/>
            <a:ext cx="10390083" cy="4730782"/>
          </a:xfrm>
        </p:spPr>
        <p:txBody>
          <a:bodyPr>
            <a:normAutofit/>
          </a:bodyPr>
          <a:lstStyle/>
          <a:p>
            <a:r>
              <a:rPr lang="en-US" dirty="0">
                <a:effectLst/>
                <a:latin typeface="Times New Roman" panose="02020603050405020304" pitchFamily="18" charset="0"/>
                <a:ea typeface="Calibri" panose="020F0502020204030204" pitchFamily="34" charset="0"/>
              </a:rPr>
              <a:t>The "Production of Circuit Diagram of Embedded System" refers to the process of creating a visual representation or schematic diagram that illustrates the electrical connections and components of an embedded system.</a:t>
            </a:r>
          </a:p>
          <a:p>
            <a:r>
              <a:rPr lang="en-US" dirty="0">
                <a:effectLst/>
                <a:latin typeface="Times New Roman" panose="02020603050405020304" pitchFamily="18" charset="0"/>
                <a:ea typeface="Calibri" panose="020F0502020204030204" pitchFamily="34" charset="0"/>
              </a:rPr>
              <a:t>This process involves designing and drafting a detailed diagram that show cases how various electronic components, such as microcontrollers, sensors, actuators, power sources, and interfaces, are interconnected within the embedded system.</a:t>
            </a:r>
          </a:p>
          <a:p>
            <a:r>
              <a:rPr lang="en-US" dirty="0">
                <a:latin typeface="Times New Roman" panose="02020603050405020304" pitchFamily="18" charset="0"/>
              </a:rPr>
              <a:t>Let us start by looking some </a:t>
            </a:r>
            <a:r>
              <a:rPr lang="en-US" dirty="0">
                <a:effectLst/>
                <a:latin typeface="Times New Roman" panose="02020603050405020304" pitchFamily="18" charset="0"/>
                <a:ea typeface="Times New Roman" panose="02020603050405020304" pitchFamily="18" charset="0"/>
              </a:rPr>
              <a:t>useful circuit design software preferred for this task:</a:t>
            </a:r>
            <a:endParaRPr lang="en-US" dirty="0"/>
          </a:p>
        </p:txBody>
      </p:sp>
    </p:spTree>
    <p:extLst>
      <p:ext uri="{BB962C8B-B14F-4D97-AF65-F5344CB8AC3E}">
        <p14:creationId xmlns:p14="http://schemas.microsoft.com/office/powerpoint/2010/main" val="6404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9C71-B55A-FE55-5BB9-116D6BE9A7D3}"/>
              </a:ext>
            </a:extLst>
          </p:cNvPr>
          <p:cNvSpPr>
            <a:spLocks noGrp="1"/>
          </p:cNvSpPr>
          <p:nvPr>
            <p:ph type="title"/>
          </p:nvPr>
        </p:nvSpPr>
        <p:spPr>
          <a:xfrm>
            <a:off x="286246" y="500932"/>
            <a:ext cx="11067553" cy="795131"/>
          </a:xfrm>
        </p:spPr>
        <p:txBody>
          <a:bodyPr>
            <a:normAutofit/>
          </a:bodyPr>
          <a:lstStyle/>
          <a:p>
            <a:r>
              <a:rPr lang="en-US" sz="3200" b="1" dirty="0">
                <a:effectLst/>
                <a:latin typeface="Times New Roman" panose="02020603050405020304" pitchFamily="18" charset="0"/>
                <a:ea typeface="Times New Roman" panose="02020603050405020304" pitchFamily="18" charset="0"/>
              </a:rPr>
              <a:t>Identification of Circuit Designing Software</a:t>
            </a:r>
            <a:endParaRPr lang="en-US" sz="3200" b="1" dirty="0"/>
          </a:p>
        </p:txBody>
      </p:sp>
      <p:sp>
        <p:nvSpPr>
          <p:cNvPr id="3" name="Content Placeholder 2">
            <a:extLst>
              <a:ext uri="{FF2B5EF4-FFF2-40B4-BE49-F238E27FC236}">
                <a16:creationId xmlns:a16="http://schemas.microsoft.com/office/drawing/2014/main" id="{C290958F-651E-8081-7788-BEC6648DCDB1}"/>
              </a:ext>
            </a:extLst>
          </p:cNvPr>
          <p:cNvSpPr>
            <a:spLocks noGrp="1"/>
          </p:cNvSpPr>
          <p:nvPr>
            <p:ph idx="1"/>
          </p:nvPr>
        </p:nvSpPr>
        <p:spPr>
          <a:xfrm>
            <a:off x="454881" y="1574632"/>
            <a:ext cx="11282238" cy="4570800"/>
          </a:xfrm>
        </p:spPr>
        <p:txBody>
          <a:bodyPr/>
          <a:lstStyle/>
          <a:p>
            <a:pPr marL="0" indent="0">
              <a:buNone/>
            </a:pPr>
            <a:r>
              <a:rPr lang="en-US" sz="3200" dirty="0">
                <a:effectLst/>
                <a:latin typeface="Times New Roman" panose="02020603050405020304" pitchFamily="18" charset="0"/>
                <a:ea typeface="Times New Roman" panose="02020603050405020304" pitchFamily="18" charset="0"/>
              </a:rPr>
              <a:t>To create a circuit diagram for an embedded system, you first need to choose appropriate circuit design software.</a:t>
            </a:r>
          </a:p>
          <a:p>
            <a:pPr marL="0" indent="0">
              <a:buNone/>
            </a:pPr>
            <a:r>
              <a:rPr lang="en-US" sz="3200" dirty="0">
                <a:effectLst/>
                <a:latin typeface="Times New Roman" panose="02020603050405020304" pitchFamily="18" charset="0"/>
                <a:ea typeface="Times New Roman" panose="02020603050405020304" pitchFamily="18" charset="0"/>
              </a:rPr>
              <a:t>There are both online and offline options available, each with its own features and capabilities.</a:t>
            </a:r>
          </a:p>
          <a:p>
            <a:pPr marL="0" indent="0">
              <a:buNone/>
            </a:pPr>
            <a:r>
              <a:rPr lang="en-US" sz="3600" b="1" dirty="0">
                <a:latin typeface="Times New Roman" panose="02020603050405020304" pitchFamily="18" charset="0"/>
                <a:cs typeface="Times New Roman" panose="02020603050405020304" pitchFamily="18" charset="0"/>
              </a:rPr>
              <a:t>a.Online Tools:</a:t>
            </a:r>
          </a:p>
          <a:p>
            <a:pPr marL="0" indent="0">
              <a:buNone/>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1.EasyEDA</a:t>
            </a:r>
          </a:p>
          <a:p>
            <a:pPr marL="0" indent="0">
              <a:buNone/>
            </a:pPr>
            <a:r>
              <a:rPr lang="en-US" sz="2800" dirty="0">
                <a:latin typeface="Times New Roman" panose="02020603050405020304" pitchFamily="18" charset="0"/>
                <a:cs typeface="Times New Roman" panose="02020603050405020304" pitchFamily="18" charset="0"/>
              </a:rPr>
              <a:t>2.Fritzing</a:t>
            </a:r>
          </a:p>
          <a:p>
            <a:pPr marL="0" indent="0">
              <a:buNone/>
            </a:pPr>
            <a:r>
              <a:rPr lang="en-US" dirty="0">
                <a:latin typeface="Times New Roman" panose="02020603050405020304" pitchFamily="18" charset="0"/>
                <a:cs typeface="Times New Roman" panose="02020603050405020304" pitchFamily="18" charset="0"/>
              </a:rPr>
              <a:t>3.</a:t>
            </a:r>
            <a:r>
              <a:rPr lang="en-US" dirty="0"/>
              <a:t> CircuitLab</a:t>
            </a:r>
            <a:endParaRPr lang="en-US" sz="28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042385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B8D3-E0E6-FEC6-C88F-05F16CB0623E}"/>
              </a:ext>
            </a:extLst>
          </p:cNvPr>
          <p:cNvSpPr>
            <a:spLocks noGrp="1"/>
          </p:cNvSpPr>
          <p:nvPr>
            <p:ph type="title"/>
          </p:nvPr>
        </p:nvSpPr>
        <p:spPr>
          <a:xfrm>
            <a:off x="389614" y="365125"/>
            <a:ext cx="10964186" cy="938889"/>
          </a:xfrm>
          <a:solidFill>
            <a:schemeClr val="accent6">
              <a:lumMod val="20000"/>
              <a:lumOff val="80000"/>
            </a:schemeClr>
          </a:solidFill>
        </p:spPr>
        <p:txBody>
          <a:bodyPr/>
          <a:lstStyle/>
          <a:p>
            <a:pPr algn="ctr"/>
            <a:r>
              <a:rPr lang="en-US" b="1" dirty="0">
                <a:solidFill>
                  <a:srgbClr val="FF0000"/>
                </a:solidFill>
              </a:rPr>
              <a:t>EasyEDA</a:t>
            </a:r>
          </a:p>
        </p:txBody>
      </p:sp>
      <p:sp>
        <p:nvSpPr>
          <p:cNvPr id="3" name="Content Placeholder 2">
            <a:extLst>
              <a:ext uri="{FF2B5EF4-FFF2-40B4-BE49-F238E27FC236}">
                <a16:creationId xmlns:a16="http://schemas.microsoft.com/office/drawing/2014/main" id="{BD05A696-623D-CE72-C183-88F24F80000D}"/>
              </a:ext>
            </a:extLst>
          </p:cNvPr>
          <p:cNvSpPr>
            <a:spLocks noGrp="1"/>
          </p:cNvSpPr>
          <p:nvPr>
            <p:ph idx="1"/>
          </p:nvPr>
        </p:nvSpPr>
        <p:spPr/>
        <p:txBody>
          <a:bodyPr>
            <a:normAutofit/>
          </a:bodyPr>
          <a:lstStyle/>
          <a:p>
            <a:r>
              <a:rPr lang="en-US" sz="4000" dirty="0">
                <a:effectLst/>
                <a:latin typeface="Times New Roman" panose="02020603050405020304" pitchFamily="18" charset="0"/>
                <a:ea typeface="Times New Roman" panose="02020603050405020304" pitchFamily="18" charset="0"/>
              </a:rPr>
              <a:t>EasyEDA is currently available in two editions:</a:t>
            </a:r>
          </a:p>
          <a:p>
            <a:r>
              <a:rPr lang="en-US" sz="4000" dirty="0">
                <a:effectLst/>
                <a:latin typeface="Times New Roman" panose="02020603050405020304" pitchFamily="18" charset="0"/>
                <a:ea typeface="Times New Roman" panose="02020603050405020304" pitchFamily="18" charset="0"/>
              </a:rPr>
              <a:t>EasyEDA Professional and EasyEDA Standard.</a:t>
            </a:r>
          </a:p>
          <a:p>
            <a:pPr marL="0" indent="0">
              <a:buNone/>
            </a:pPr>
            <a:r>
              <a:rPr lang="en-US" sz="4000" dirty="0">
                <a:effectLst/>
                <a:latin typeface="Times New Roman" panose="02020603050405020304" pitchFamily="18" charset="0"/>
                <a:ea typeface="Times New Roman" panose="02020603050405020304" pitchFamily="18" charset="0"/>
              </a:rPr>
              <a:t>The </a:t>
            </a:r>
            <a:r>
              <a:rPr lang="en-US" sz="4000" b="1" dirty="0">
                <a:effectLst/>
                <a:latin typeface="Times New Roman" panose="02020603050405020304" pitchFamily="18" charset="0"/>
                <a:ea typeface="Times New Roman" panose="02020603050405020304" pitchFamily="18" charset="0"/>
              </a:rPr>
              <a:t>Standard Edition</a:t>
            </a:r>
            <a:r>
              <a:rPr lang="en-US" sz="4000" dirty="0">
                <a:effectLst/>
                <a:latin typeface="Times New Roman" panose="02020603050405020304" pitchFamily="18" charset="0"/>
                <a:ea typeface="Times New Roman" panose="02020603050405020304" pitchFamily="18" charset="0"/>
              </a:rPr>
              <a:t> is geared towards </a:t>
            </a:r>
            <a:r>
              <a:rPr lang="en-US" sz="4000" dirty="0">
                <a:solidFill>
                  <a:srgbClr val="FF0000"/>
                </a:solidFill>
                <a:effectLst/>
                <a:latin typeface="Times New Roman" panose="02020603050405020304" pitchFamily="18" charset="0"/>
                <a:ea typeface="Times New Roman" panose="02020603050405020304" pitchFamily="18" charset="0"/>
              </a:rPr>
              <a:t>students</a:t>
            </a:r>
            <a:r>
              <a:rPr lang="en-US" sz="4000" dirty="0">
                <a:effectLst/>
                <a:latin typeface="Times New Roman" panose="02020603050405020304" pitchFamily="18" charset="0"/>
                <a:ea typeface="Times New Roman" panose="02020603050405020304" pitchFamily="18" charset="0"/>
              </a:rPr>
              <a:t> and education, with simpler features and usage;</a:t>
            </a:r>
          </a:p>
          <a:p>
            <a:pPr marL="0" indent="0">
              <a:buNone/>
            </a:pPr>
            <a:r>
              <a:rPr lang="en-US" sz="4000" dirty="0">
                <a:latin typeface="Times New Roman" panose="02020603050405020304" pitchFamily="18" charset="0"/>
                <a:ea typeface="Times New Roman" panose="02020603050405020304" pitchFamily="18" charset="0"/>
              </a:rPr>
              <a:t>T</a:t>
            </a:r>
            <a:r>
              <a:rPr lang="en-US" sz="4000" dirty="0">
                <a:effectLst/>
                <a:latin typeface="Times New Roman" panose="02020603050405020304" pitchFamily="18" charset="0"/>
                <a:ea typeface="Times New Roman" panose="02020603050405020304" pitchFamily="18" charset="0"/>
              </a:rPr>
              <a:t>he </a:t>
            </a:r>
            <a:r>
              <a:rPr lang="en-US" sz="4000" b="1" dirty="0">
                <a:effectLst/>
                <a:latin typeface="Times New Roman" panose="02020603050405020304" pitchFamily="18" charset="0"/>
                <a:ea typeface="Times New Roman" panose="02020603050405020304" pitchFamily="18" charset="0"/>
              </a:rPr>
              <a:t>Professional Edition </a:t>
            </a:r>
            <a:r>
              <a:rPr lang="en-US" sz="4000" dirty="0">
                <a:effectLst/>
                <a:latin typeface="Times New Roman" panose="02020603050405020304" pitchFamily="18" charset="0"/>
                <a:ea typeface="Times New Roman" panose="02020603050405020304" pitchFamily="18" charset="0"/>
              </a:rPr>
              <a:t>is geared towards </a:t>
            </a:r>
            <a:r>
              <a:rPr lang="en-US" sz="4000" dirty="0">
                <a:solidFill>
                  <a:srgbClr val="FF0000"/>
                </a:solidFill>
                <a:effectLst/>
                <a:latin typeface="Times New Roman" panose="02020603050405020304" pitchFamily="18" charset="0"/>
                <a:ea typeface="Times New Roman" panose="02020603050405020304" pitchFamily="18" charset="0"/>
              </a:rPr>
              <a:t>enterprises</a:t>
            </a:r>
            <a:r>
              <a:rPr lang="en-US" sz="4000" dirty="0">
                <a:effectLst/>
                <a:latin typeface="Times New Roman" panose="02020603050405020304" pitchFamily="18" charset="0"/>
                <a:ea typeface="Times New Roman" panose="02020603050405020304" pitchFamily="18" charset="0"/>
              </a:rPr>
              <a:t> and teams, with more powerful features and higher constraints.</a:t>
            </a:r>
            <a:endParaRPr lang="en-US" sz="4000" dirty="0"/>
          </a:p>
        </p:txBody>
      </p:sp>
    </p:spTree>
    <p:extLst>
      <p:ext uri="{BB962C8B-B14F-4D97-AF65-F5344CB8AC3E}">
        <p14:creationId xmlns:p14="http://schemas.microsoft.com/office/powerpoint/2010/main" val="3717289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43500-8653-2B03-C88F-CE80566E9720}"/>
              </a:ext>
            </a:extLst>
          </p:cNvPr>
          <p:cNvSpPr>
            <a:spLocks noGrp="1"/>
          </p:cNvSpPr>
          <p:nvPr>
            <p:ph type="title"/>
          </p:nvPr>
        </p:nvSpPr>
        <p:spPr>
          <a:xfrm>
            <a:off x="838200" y="365125"/>
            <a:ext cx="10515600" cy="772559"/>
          </a:xfrm>
        </p:spPr>
        <p:txBody>
          <a:bodyPr/>
          <a:lstStyle/>
          <a:p>
            <a:r>
              <a:rPr lang="en-US" dirty="0"/>
              <a:t>To open </a:t>
            </a:r>
            <a:r>
              <a:rPr lang="en-US" dirty="0" err="1"/>
              <a:t>easyEDA</a:t>
            </a:r>
            <a:endParaRPr lang="en-US" dirty="0"/>
          </a:p>
        </p:txBody>
      </p:sp>
      <p:sp>
        <p:nvSpPr>
          <p:cNvPr id="3" name="Content Placeholder 2">
            <a:extLst>
              <a:ext uri="{FF2B5EF4-FFF2-40B4-BE49-F238E27FC236}">
                <a16:creationId xmlns:a16="http://schemas.microsoft.com/office/drawing/2014/main" id="{AF1D9480-A3F1-F3B4-1427-AB10F7874F1A}"/>
              </a:ext>
            </a:extLst>
          </p:cNvPr>
          <p:cNvSpPr>
            <a:spLocks noGrp="1"/>
          </p:cNvSpPr>
          <p:nvPr>
            <p:ph idx="1"/>
          </p:nvPr>
        </p:nvSpPr>
        <p:spPr>
          <a:xfrm>
            <a:off x="838200" y="1137684"/>
            <a:ext cx="10515600" cy="5039279"/>
          </a:xfrm>
        </p:spPr>
        <p:txBody>
          <a:bodyPr/>
          <a:lstStyle/>
          <a:p>
            <a:r>
              <a:rPr lang="en-US" dirty="0"/>
              <a:t>1. open google.com</a:t>
            </a:r>
          </a:p>
          <a:p>
            <a:r>
              <a:rPr lang="en-US" dirty="0"/>
              <a:t>Write in search engine </a:t>
            </a:r>
            <a:r>
              <a:rPr lang="en-US" dirty="0" err="1">
                <a:solidFill>
                  <a:srgbClr val="FF0000"/>
                </a:solidFill>
              </a:rPr>
              <a:t>easyEDA</a:t>
            </a:r>
            <a:endParaRPr lang="en-US" dirty="0">
              <a:solidFill>
                <a:srgbClr val="FF0000"/>
              </a:solidFill>
            </a:endParaRPr>
          </a:p>
          <a:p>
            <a:r>
              <a:rPr lang="en-US" dirty="0"/>
              <a:t>Select </a:t>
            </a:r>
          </a:p>
        </p:txBody>
      </p:sp>
      <p:pic>
        <p:nvPicPr>
          <p:cNvPr id="5" name="Picture 4">
            <a:extLst>
              <a:ext uri="{FF2B5EF4-FFF2-40B4-BE49-F238E27FC236}">
                <a16:creationId xmlns:a16="http://schemas.microsoft.com/office/drawing/2014/main" id="{6A17372E-01C6-4F58-B7F8-38EC2C881E93}"/>
              </a:ext>
            </a:extLst>
          </p:cNvPr>
          <p:cNvPicPr>
            <a:picLocks noChangeAspect="1"/>
          </p:cNvPicPr>
          <p:nvPr/>
        </p:nvPicPr>
        <p:blipFill>
          <a:blip r:embed="rId2"/>
          <a:stretch>
            <a:fillRect/>
          </a:stretch>
        </p:blipFill>
        <p:spPr>
          <a:xfrm>
            <a:off x="3802180" y="2411641"/>
            <a:ext cx="6288117" cy="2447437"/>
          </a:xfrm>
          <a:prstGeom prst="rect">
            <a:avLst/>
          </a:prstGeom>
        </p:spPr>
      </p:pic>
      <p:cxnSp>
        <p:nvCxnSpPr>
          <p:cNvPr id="7" name="Straight Arrow Connector 6">
            <a:extLst>
              <a:ext uri="{FF2B5EF4-FFF2-40B4-BE49-F238E27FC236}">
                <a16:creationId xmlns:a16="http://schemas.microsoft.com/office/drawing/2014/main" id="{E879E82B-F1F8-8595-ECF4-E0D3C77245D0}"/>
              </a:ext>
            </a:extLst>
          </p:cNvPr>
          <p:cNvCxnSpPr>
            <a:cxnSpLocks/>
          </p:cNvCxnSpPr>
          <p:nvPr/>
        </p:nvCxnSpPr>
        <p:spPr>
          <a:xfrm>
            <a:off x="2052084" y="2360428"/>
            <a:ext cx="1828800" cy="4997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07E0678-F7A4-5FF2-3371-67ACEE04DD57}"/>
              </a:ext>
            </a:extLst>
          </p:cNvPr>
          <p:cNvSpPr txBox="1"/>
          <p:nvPr/>
        </p:nvSpPr>
        <p:spPr>
          <a:xfrm>
            <a:off x="925033" y="5178055"/>
            <a:ext cx="10610475" cy="707886"/>
          </a:xfrm>
          <a:prstGeom prst="rect">
            <a:avLst/>
          </a:prstGeom>
          <a:noFill/>
        </p:spPr>
        <p:txBody>
          <a:bodyPr wrap="square" rtlCol="0">
            <a:spAutoFit/>
          </a:bodyPr>
          <a:lstStyle/>
          <a:p>
            <a:r>
              <a:rPr lang="en-US" sz="2800" dirty="0"/>
              <a:t>2.Or write website in address bar: https </a:t>
            </a:r>
            <a:r>
              <a:rPr lang="en-US" sz="4000" dirty="0"/>
              <a:t>://</a:t>
            </a:r>
            <a:r>
              <a:rPr lang="en-US" sz="4000" dirty="0">
                <a:hlinkClick r:id="rId3"/>
              </a:rPr>
              <a:t>easyeda.com</a:t>
            </a:r>
            <a:r>
              <a:rPr lang="en-US" sz="4000" dirty="0"/>
              <a:t>/</a:t>
            </a:r>
            <a:endParaRPr lang="en-US" dirty="0"/>
          </a:p>
        </p:txBody>
      </p:sp>
    </p:spTree>
    <p:extLst>
      <p:ext uri="{BB962C8B-B14F-4D97-AF65-F5344CB8AC3E}">
        <p14:creationId xmlns:p14="http://schemas.microsoft.com/office/powerpoint/2010/main" val="789417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D1A115-7F9F-9D30-EE6C-233BA22A92E4}"/>
              </a:ext>
            </a:extLst>
          </p:cNvPr>
          <p:cNvPicPr>
            <a:picLocks noChangeAspect="1"/>
          </p:cNvPicPr>
          <p:nvPr/>
        </p:nvPicPr>
        <p:blipFill>
          <a:blip r:embed="rId2"/>
          <a:stretch>
            <a:fillRect/>
          </a:stretch>
        </p:blipFill>
        <p:spPr>
          <a:xfrm>
            <a:off x="693336" y="178310"/>
            <a:ext cx="10741688" cy="6158801"/>
          </a:xfrm>
          <a:prstGeom prst="rect">
            <a:avLst/>
          </a:prstGeom>
        </p:spPr>
      </p:pic>
    </p:spTree>
    <p:extLst>
      <p:ext uri="{BB962C8B-B14F-4D97-AF65-F5344CB8AC3E}">
        <p14:creationId xmlns:p14="http://schemas.microsoft.com/office/powerpoint/2010/main" val="3956825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B6CC450-A58B-005C-666E-A1CF1636A53B}"/>
              </a:ext>
            </a:extLst>
          </p:cNvPr>
          <p:cNvPicPr>
            <a:picLocks noGrp="1" noChangeAspect="1"/>
          </p:cNvPicPr>
          <p:nvPr>
            <p:ph idx="1"/>
          </p:nvPr>
        </p:nvPicPr>
        <p:blipFill>
          <a:blip r:embed="rId2"/>
          <a:stretch>
            <a:fillRect/>
          </a:stretch>
        </p:blipFill>
        <p:spPr>
          <a:xfrm>
            <a:off x="1196208" y="-80387"/>
            <a:ext cx="8862192" cy="6162267"/>
          </a:xfrm>
        </p:spPr>
      </p:pic>
      <p:sp>
        <p:nvSpPr>
          <p:cNvPr id="7" name="TextBox 6">
            <a:extLst>
              <a:ext uri="{FF2B5EF4-FFF2-40B4-BE49-F238E27FC236}">
                <a16:creationId xmlns:a16="http://schemas.microsoft.com/office/drawing/2014/main" id="{4BE0B720-5382-B43C-C358-14FBB50C984B}"/>
              </a:ext>
            </a:extLst>
          </p:cNvPr>
          <p:cNvSpPr txBox="1"/>
          <p:nvPr/>
        </p:nvSpPr>
        <p:spPr>
          <a:xfrm>
            <a:off x="6692428" y="5481715"/>
            <a:ext cx="2763071" cy="1200329"/>
          </a:xfrm>
          <a:prstGeom prst="rect">
            <a:avLst/>
          </a:prstGeom>
          <a:noFill/>
          <a:ln>
            <a:solidFill>
              <a:schemeClr val="tx1"/>
            </a:solidFill>
          </a:ln>
        </p:spPr>
        <p:txBody>
          <a:bodyPr wrap="square" rtlCol="0">
            <a:spAutoFit/>
          </a:bodyPr>
          <a:lstStyle/>
          <a:p>
            <a:r>
              <a:rPr lang="en-US" sz="2400" dirty="0"/>
              <a:t>you can select download  and you will use it next time</a:t>
            </a:r>
          </a:p>
        </p:txBody>
      </p:sp>
      <p:cxnSp>
        <p:nvCxnSpPr>
          <p:cNvPr id="9" name="Straight Arrow Connector 8">
            <a:extLst>
              <a:ext uri="{FF2B5EF4-FFF2-40B4-BE49-F238E27FC236}">
                <a16:creationId xmlns:a16="http://schemas.microsoft.com/office/drawing/2014/main" id="{DB5EB9E4-8238-2329-7F09-4D9E7BF31E98}"/>
              </a:ext>
            </a:extLst>
          </p:cNvPr>
          <p:cNvCxnSpPr>
            <a:cxnSpLocks/>
          </p:cNvCxnSpPr>
          <p:nvPr/>
        </p:nvCxnSpPr>
        <p:spPr>
          <a:xfrm flipV="1">
            <a:off x="2944167" y="4572000"/>
            <a:ext cx="1095270" cy="12258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678B1D-926D-E33F-B7F6-8CB512D7E3AF}"/>
              </a:ext>
            </a:extLst>
          </p:cNvPr>
          <p:cNvCxnSpPr>
            <a:cxnSpLocks/>
          </p:cNvCxnSpPr>
          <p:nvPr/>
        </p:nvCxnSpPr>
        <p:spPr>
          <a:xfrm flipH="1" flipV="1">
            <a:off x="6209881" y="4762919"/>
            <a:ext cx="482547" cy="111536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7D9BC1-977B-793B-09A4-599A48893CE9}"/>
              </a:ext>
            </a:extLst>
          </p:cNvPr>
          <p:cNvSpPr txBox="1"/>
          <p:nvPr/>
        </p:nvSpPr>
        <p:spPr>
          <a:xfrm>
            <a:off x="10272311" y="371789"/>
            <a:ext cx="1768510" cy="3600986"/>
          </a:xfrm>
          <a:prstGeom prst="rect">
            <a:avLst/>
          </a:prstGeom>
          <a:noFill/>
          <a:ln>
            <a:solidFill>
              <a:srgbClr val="FF0000"/>
            </a:solidFill>
          </a:ln>
        </p:spPr>
        <p:txBody>
          <a:bodyPr wrap="square" rtlCol="0">
            <a:spAutoFit/>
          </a:bodyPr>
          <a:lstStyle/>
          <a:p>
            <a:pPr algn="ctr"/>
            <a:r>
              <a:rPr lang="en-US" sz="2800" dirty="0"/>
              <a:t>You get/see two buttons:</a:t>
            </a:r>
            <a:r>
              <a:rPr lang="en-US" sz="2800" dirty="0">
                <a:solidFill>
                  <a:srgbClr val="FF0000"/>
                </a:solidFill>
              </a:rPr>
              <a:t> Design </a:t>
            </a:r>
            <a:r>
              <a:rPr lang="en-US" sz="3200" dirty="0">
                <a:solidFill>
                  <a:srgbClr val="FF0000"/>
                </a:solidFill>
              </a:rPr>
              <a:t>online</a:t>
            </a:r>
            <a:r>
              <a:rPr lang="en-US" sz="2800" dirty="0">
                <a:solidFill>
                  <a:srgbClr val="FF0000"/>
                </a:solidFill>
              </a:rPr>
              <a:t> </a:t>
            </a:r>
            <a:r>
              <a:rPr lang="en-US" sz="2800" dirty="0"/>
              <a:t>and </a:t>
            </a:r>
            <a:r>
              <a:rPr lang="en-US" sz="2800" dirty="0">
                <a:solidFill>
                  <a:srgbClr val="FF0000"/>
                </a:solidFill>
              </a:rPr>
              <a:t>Download</a:t>
            </a:r>
          </a:p>
        </p:txBody>
      </p:sp>
      <p:sp>
        <p:nvSpPr>
          <p:cNvPr id="13" name="TextBox 12">
            <a:extLst>
              <a:ext uri="{FF2B5EF4-FFF2-40B4-BE49-F238E27FC236}">
                <a16:creationId xmlns:a16="http://schemas.microsoft.com/office/drawing/2014/main" id="{CA89C370-C488-44B8-CED1-AAA78856CE19}"/>
              </a:ext>
            </a:extLst>
          </p:cNvPr>
          <p:cNvSpPr txBox="1"/>
          <p:nvPr/>
        </p:nvSpPr>
        <p:spPr>
          <a:xfrm>
            <a:off x="1316334" y="5797899"/>
            <a:ext cx="1768510" cy="646331"/>
          </a:xfrm>
          <a:prstGeom prst="rect">
            <a:avLst/>
          </a:prstGeom>
          <a:noFill/>
          <a:ln>
            <a:solidFill>
              <a:schemeClr val="tx1"/>
            </a:solidFill>
          </a:ln>
        </p:spPr>
        <p:txBody>
          <a:bodyPr wrap="square" rtlCol="0">
            <a:spAutoFit/>
          </a:bodyPr>
          <a:lstStyle/>
          <a:p>
            <a:r>
              <a:rPr lang="en-US" sz="1800" dirty="0"/>
              <a:t>You can select design online</a:t>
            </a:r>
            <a:endParaRPr lang="en-US" dirty="0"/>
          </a:p>
        </p:txBody>
      </p:sp>
    </p:spTree>
    <p:extLst>
      <p:ext uri="{BB962C8B-B14F-4D97-AF65-F5344CB8AC3E}">
        <p14:creationId xmlns:p14="http://schemas.microsoft.com/office/powerpoint/2010/main" val="59903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800" decel="100000"/>
                                        <p:tgtEl>
                                          <p:spTgt spid="13"/>
                                        </p:tgtEl>
                                      </p:cBhvr>
                                    </p:animEffect>
                                    <p:anim calcmode="lin" valueType="num">
                                      <p:cBhvr>
                                        <p:cTn id="16" dur="800" decel="100000" fill="hold"/>
                                        <p:tgtEl>
                                          <p:spTgt spid="13"/>
                                        </p:tgtEl>
                                        <p:attrNameLst>
                                          <p:attrName>style.rotation</p:attrName>
                                        </p:attrNameLst>
                                      </p:cBhvr>
                                      <p:tavLst>
                                        <p:tav tm="0">
                                          <p:val>
                                            <p:fltVal val="-90"/>
                                          </p:val>
                                        </p:tav>
                                        <p:tav tm="100000">
                                          <p:val>
                                            <p:fltVal val="0"/>
                                          </p:val>
                                        </p:tav>
                                      </p:tavLst>
                                    </p:anim>
                                    <p:anim calcmode="lin" valueType="num">
                                      <p:cBhvr>
                                        <p:cTn id="17" dur="800" decel="100000" fill="hold"/>
                                        <p:tgtEl>
                                          <p:spTgt spid="13"/>
                                        </p:tgtEl>
                                        <p:attrNameLst>
                                          <p:attrName>ppt_x</p:attrName>
                                        </p:attrNameLst>
                                      </p:cBhvr>
                                      <p:tavLst>
                                        <p:tav tm="0">
                                          <p:val>
                                            <p:strVal val="#ppt_x+0.4"/>
                                          </p:val>
                                        </p:tav>
                                        <p:tav tm="100000">
                                          <p:val>
                                            <p:strVal val="#ppt_x-0.05"/>
                                          </p:val>
                                        </p:tav>
                                      </p:tavLst>
                                    </p:anim>
                                    <p:anim calcmode="lin" valueType="num">
                                      <p:cBhvr>
                                        <p:cTn id="18" dur="800" decel="100000" fill="hold"/>
                                        <p:tgtEl>
                                          <p:spTgt spid="1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800" decel="100000"/>
                                        <p:tgtEl>
                                          <p:spTgt spid="11"/>
                                        </p:tgtEl>
                                      </p:cBhvr>
                                    </p:animEffect>
                                    <p:anim calcmode="lin" valueType="num">
                                      <p:cBhvr>
                                        <p:cTn id="26" dur="800" decel="100000" fill="hold"/>
                                        <p:tgtEl>
                                          <p:spTgt spid="11"/>
                                        </p:tgtEl>
                                        <p:attrNameLst>
                                          <p:attrName>style.rotation</p:attrName>
                                        </p:attrNameLst>
                                      </p:cBhvr>
                                      <p:tavLst>
                                        <p:tav tm="0">
                                          <p:val>
                                            <p:fltVal val="-90"/>
                                          </p:val>
                                        </p:tav>
                                        <p:tav tm="100000">
                                          <p:val>
                                            <p:fltVal val="0"/>
                                          </p:val>
                                        </p:tav>
                                      </p:tavLst>
                                    </p:anim>
                                    <p:anim calcmode="lin" valueType="num">
                                      <p:cBhvr>
                                        <p:cTn id="27" dur="800" decel="100000" fill="hold"/>
                                        <p:tgtEl>
                                          <p:spTgt spid="11"/>
                                        </p:tgtEl>
                                        <p:attrNameLst>
                                          <p:attrName>ppt_x</p:attrName>
                                        </p:attrNameLst>
                                      </p:cBhvr>
                                      <p:tavLst>
                                        <p:tav tm="0">
                                          <p:val>
                                            <p:strVal val="#ppt_x+0.4"/>
                                          </p:val>
                                        </p:tav>
                                        <p:tav tm="100000">
                                          <p:val>
                                            <p:strVal val="#ppt_x-0.05"/>
                                          </p:val>
                                        </p:tav>
                                      </p:tavLst>
                                    </p:anim>
                                    <p:anim calcmode="lin" valueType="num">
                                      <p:cBhvr>
                                        <p:cTn id="28" dur="800" decel="100000" fill="hold"/>
                                        <p:tgtEl>
                                          <p:spTgt spid="11"/>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31" presetID="3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800" decel="100000"/>
                                        <p:tgtEl>
                                          <p:spTgt spid="7"/>
                                        </p:tgtEl>
                                      </p:cBhvr>
                                    </p:animEffect>
                                    <p:anim calcmode="lin" valueType="num">
                                      <p:cBhvr>
                                        <p:cTn id="34" dur="800" decel="100000" fill="hold"/>
                                        <p:tgtEl>
                                          <p:spTgt spid="7"/>
                                        </p:tgtEl>
                                        <p:attrNameLst>
                                          <p:attrName>style.rotation</p:attrName>
                                        </p:attrNameLst>
                                      </p:cBhvr>
                                      <p:tavLst>
                                        <p:tav tm="0">
                                          <p:val>
                                            <p:fltVal val="-90"/>
                                          </p:val>
                                        </p:tav>
                                        <p:tav tm="100000">
                                          <p:val>
                                            <p:fltVal val="0"/>
                                          </p:val>
                                        </p:tav>
                                      </p:tavLst>
                                    </p:anim>
                                    <p:anim calcmode="lin" valueType="num">
                                      <p:cBhvr>
                                        <p:cTn id="35" dur="800" decel="100000" fill="hold"/>
                                        <p:tgtEl>
                                          <p:spTgt spid="7"/>
                                        </p:tgtEl>
                                        <p:attrNameLst>
                                          <p:attrName>ppt_x</p:attrName>
                                        </p:attrNameLst>
                                      </p:cBhvr>
                                      <p:tavLst>
                                        <p:tav tm="0">
                                          <p:val>
                                            <p:strVal val="#ppt_x+0.4"/>
                                          </p:val>
                                        </p:tav>
                                        <p:tav tm="100000">
                                          <p:val>
                                            <p:strVal val="#ppt_x-0.05"/>
                                          </p:val>
                                        </p:tav>
                                      </p:tavLst>
                                    </p:anim>
                                    <p:anim calcmode="lin" valueType="num">
                                      <p:cBhvr>
                                        <p:cTn id="36" dur="800" decel="100000" fill="hold"/>
                                        <p:tgtEl>
                                          <p:spTgt spid="7"/>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578BE2-BE5F-4D11-0FC7-0D071C9C5A86}"/>
              </a:ext>
            </a:extLst>
          </p:cNvPr>
          <p:cNvPicPr>
            <a:picLocks noChangeAspect="1"/>
          </p:cNvPicPr>
          <p:nvPr/>
        </p:nvPicPr>
        <p:blipFill>
          <a:blip r:embed="rId2"/>
          <a:stretch>
            <a:fillRect/>
          </a:stretch>
        </p:blipFill>
        <p:spPr>
          <a:xfrm>
            <a:off x="2753248" y="322601"/>
            <a:ext cx="9316832" cy="6265147"/>
          </a:xfrm>
          <a:prstGeom prst="rect">
            <a:avLst/>
          </a:prstGeom>
        </p:spPr>
      </p:pic>
      <p:sp>
        <p:nvSpPr>
          <p:cNvPr id="6" name="TextBox 5">
            <a:extLst>
              <a:ext uri="{FF2B5EF4-FFF2-40B4-BE49-F238E27FC236}">
                <a16:creationId xmlns:a16="http://schemas.microsoft.com/office/drawing/2014/main" id="{8FD8E3BD-0669-8283-0D50-19AFF935D09E}"/>
              </a:ext>
            </a:extLst>
          </p:cNvPr>
          <p:cNvSpPr txBox="1"/>
          <p:nvPr/>
        </p:nvSpPr>
        <p:spPr>
          <a:xfrm>
            <a:off x="121920" y="1529082"/>
            <a:ext cx="2782054" cy="2585323"/>
          </a:xfrm>
          <a:prstGeom prst="rect">
            <a:avLst/>
          </a:prstGeom>
          <a:solidFill>
            <a:srgbClr val="A7E59B"/>
          </a:solidFill>
        </p:spPr>
        <p:txBody>
          <a:bodyPr wrap="square" rtlCol="0">
            <a:spAutoFit/>
          </a:bodyPr>
          <a:lstStyle/>
          <a:p>
            <a:r>
              <a:rPr lang="en-US" b="1" dirty="0"/>
              <a:t>Use "Design Online" if:</a:t>
            </a:r>
            <a:endParaRPr lang="en-US" dirty="0"/>
          </a:p>
          <a:p>
            <a:pPr>
              <a:buFont typeface="Arial" panose="020B0604020202020204" pitchFamily="34" charset="0"/>
              <a:buChar char="•"/>
            </a:pPr>
            <a:r>
              <a:rPr lang="en-US" dirty="0"/>
              <a:t>You want to start designing quickly and easily.</a:t>
            </a:r>
          </a:p>
          <a:p>
            <a:pPr>
              <a:buFont typeface="Arial" panose="020B0604020202020204" pitchFamily="34" charset="0"/>
              <a:buChar char="•"/>
            </a:pPr>
            <a:r>
              <a:rPr lang="en-US" dirty="0"/>
              <a:t>You prefer working online and don't want to download any software.</a:t>
            </a:r>
          </a:p>
          <a:p>
            <a:pPr>
              <a:buFont typeface="Arial" panose="020B0604020202020204" pitchFamily="34" charset="0"/>
              <a:buChar char="•"/>
            </a:pPr>
            <a:r>
              <a:rPr lang="en-US" dirty="0"/>
              <a:t>You have a stable internet connection.</a:t>
            </a:r>
          </a:p>
          <a:p>
            <a:endParaRPr lang="en-US" dirty="0"/>
          </a:p>
        </p:txBody>
      </p:sp>
    </p:spTree>
    <p:extLst>
      <p:ext uri="{BB962C8B-B14F-4D97-AF65-F5344CB8AC3E}">
        <p14:creationId xmlns:p14="http://schemas.microsoft.com/office/powerpoint/2010/main" val="85849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45B6C0-8542-7545-7D04-45C4AF390080}"/>
              </a:ext>
            </a:extLst>
          </p:cNvPr>
          <p:cNvPicPr>
            <a:picLocks noChangeAspect="1"/>
          </p:cNvPicPr>
          <p:nvPr/>
        </p:nvPicPr>
        <p:blipFill>
          <a:blip r:embed="rId2"/>
          <a:stretch>
            <a:fillRect/>
          </a:stretch>
        </p:blipFill>
        <p:spPr>
          <a:xfrm>
            <a:off x="3617407" y="242888"/>
            <a:ext cx="8471890" cy="5994365"/>
          </a:xfrm>
          <a:prstGeom prst="rect">
            <a:avLst/>
          </a:prstGeom>
        </p:spPr>
      </p:pic>
      <p:sp>
        <p:nvSpPr>
          <p:cNvPr id="9" name="TextBox 8">
            <a:extLst>
              <a:ext uri="{FF2B5EF4-FFF2-40B4-BE49-F238E27FC236}">
                <a16:creationId xmlns:a16="http://schemas.microsoft.com/office/drawing/2014/main" id="{F513AF07-90CA-C61F-A7DD-A32DD7887EDE}"/>
              </a:ext>
            </a:extLst>
          </p:cNvPr>
          <p:cNvSpPr txBox="1"/>
          <p:nvPr/>
        </p:nvSpPr>
        <p:spPr>
          <a:xfrm>
            <a:off x="221064" y="793820"/>
            <a:ext cx="3255666" cy="2862322"/>
          </a:xfrm>
          <a:prstGeom prst="rect">
            <a:avLst/>
          </a:prstGeom>
          <a:solidFill>
            <a:schemeClr val="accent2">
              <a:lumMod val="40000"/>
              <a:lumOff val="60000"/>
            </a:schemeClr>
          </a:solidFill>
        </p:spPr>
        <p:txBody>
          <a:bodyPr wrap="square" rtlCol="0">
            <a:spAutoFit/>
          </a:bodyPr>
          <a:lstStyle/>
          <a:p>
            <a:r>
              <a:rPr lang="en-US" b="1" dirty="0"/>
              <a:t>Use "Download" if:</a:t>
            </a:r>
            <a:endParaRPr lang="en-US" dirty="0"/>
          </a:p>
          <a:p>
            <a:pPr>
              <a:buFont typeface="Arial" panose="020B0604020202020204" pitchFamily="34" charset="0"/>
              <a:buChar char="•"/>
            </a:pPr>
            <a:r>
              <a:rPr lang="en-US" dirty="0"/>
              <a:t>You prefer to see it </a:t>
            </a:r>
            <a:r>
              <a:rPr lang="en-US" dirty="0">
                <a:solidFill>
                  <a:srgbClr val="FF0000"/>
                </a:solidFill>
              </a:rPr>
              <a:t>offline as icon on the desktop</a:t>
            </a:r>
            <a:r>
              <a:rPr lang="en-US" dirty="0"/>
              <a:t>.</a:t>
            </a:r>
          </a:p>
          <a:p>
            <a:pPr>
              <a:buFont typeface="Arial" panose="020B0604020202020204" pitchFamily="34" charset="0"/>
              <a:buChar char="•"/>
            </a:pPr>
            <a:r>
              <a:rPr lang="en-US" dirty="0"/>
              <a:t>You need access to advanced features that might be available in the online version after clicking on it.</a:t>
            </a:r>
          </a:p>
          <a:p>
            <a:pPr>
              <a:buFont typeface="Arial" panose="020B0604020202020204" pitchFamily="34" charset="0"/>
              <a:buChar char="•"/>
            </a:pPr>
            <a:r>
              <a:rPr lang="en-US" dirty="0"/>
              <a:t>You have concerns about internet connectivity or speed.</a:t>
            </a:r>
          </a:p>
          <a:p>
            <a:endParaRPr lang="en-US" dirty="0"/>
          </a:p>
        </p:txBody>
      </p:sp>
    </p:spTree>
    <p:extLst>
      <p:ext uri="{BB962C8B-B14F-4D97-AF65-F5344CB8AC3E}">
        <p14:creationId xmlns:p14="http://schemas.microsoft.com/office/powerpoint/2010/main" val="873040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C454-257A-9CD3-FDC8-95ED1313E76B}"/>
              </a:ext>
            </a:extLst>
          </p:cNvPr>
          <p:cNvSpPr>
            <a:spLocks noGrp="1"/>
          </p:cNvSpPr>
          <p:nvPr>
            <p:ph type="title"/>
          </p:nvPr>
        </p:nvSpPr>
        <p:spPr>
          <a:xfrm>
            <a:off x="110532" y="100482"/>
            <a:ext cx="11970935" cy="1449529"/>
          </a:xfrm>
          <a:solidFill>
            <a:schemeClr val="accent6">
              <a:lumMod val="20000"/>
              <a:lumOff val="80000"/>
            </a:schemeClr>
          </a:solidFill>
        </p:spPr>
        <p:txBody>
          <a:bodyPr>
            <a:normAutofit fontScale="90000"/>
          </a:bodyPr>
          <a:lstStyle/>
          <a:p>
            <a:r>
              <a:rPr lang="en-US" b="1" dirty="0"/>
              <a:t>For students, </a:t>
            </a:r>
            <a:r>
              <a:rPr lang="en-US" dirty="0"/>
              <a:t>the "</a:t>
            </a:r>
            <a:r>
              <a:rPr lang="en-US" b="1" dirty="0">
                <a:solidFill>
                  <a:srgbClr val="FF0000"/>
                </a:solidFill>
              </a:rPr>
              <a:t>Design Online</a:t>
            </a:r>
            <a:r>
              <a:rPr lang="en-US" dirty="0"/>
              <a:t>" button is generally more important and convenient for the following reasons:</a:t>
            </a:r>
          </a:p>
        </p:txBody>
      </p:sp>
      <p:sp>
        <p:nvSpPr>
          <p:cNvPr id="3" name="Content Placeholder 2">
            <a:extLst>
              <a:ext uri="{FF2B5EF4-FFF2-40B4-BE49-F238E27FC236}">
                <a16:creationId xmlns:a16="http://schemas.microsoft.com/office/drawing/2014/main" id="{8659D32B-E048-8637-763F-0E1D9CFCB326}"/>
              </a:ext>
            </a:extLst>
          </p:cNvPr>
          <p:cNvSpPr>
            <a:spLocks noGrp="1"/>
          </p:cNvSpPr>
          <p:nvPr>
            <p:ph idx="1"/>
          </p:nvPr>
        </p:nvSpPr>
        <p:spPr/>
        <p:txBody>
          <a:bodyPr/>
          <a:lstStyle/>
          <a:p>
            <a:pPr marL="514350" indent="-514350">
              <a:buFont typeface="+mj-lt"/>
              <a:buAutoNum type="arabicPeriod"/>
            </a:pPr>
            <a:r>
              <a:rPr lang="en-US" b="1" dirty="0"/>
              <a:t>Accessibility</a:t>
            </a:r>
            <a:r>
              <a:rPr lang="en-US" dirty="0"/>
              <a:t>: Online access is crucial for students who may not have administrative privileges to install software on school computers or who are working from home.</a:t>
            </a:r>
          </a:p>
          <a:p>
            <a:pPr marL="514350" indent="-514350">
              <a:buFont typeface="+mj-lt"/>
              <a:buAutoNum type="arabicPeriod"/>
            </a:pPr>
            <a:r>
              <a:rPr lang="en-US" b="1" dirty="0"/>
              <a:t>Ease of Use</a:t>
            </a:r>
            <a:r>
              <a:rPr lang="en-US" dirty="0"/>
              <a:t>: The online version is often streamlined/ efficient and easier to navigate, making it more approachable for beginners.</a:t>
            </a:r>
          </a:p>
          <a:p>
            <a:pPr marL="514350" indent="-514350">
              <a:buFont typeface="+mj-lt"/>
              <a:buAutoNum type="arabicPeriod"/>
            </a:pPr>
            <a:r>
              <a:rPr lang="en-US" b="1" dirty="0"/>
              <a:t>Collaboration</a:t>
            </a:r>
            <a:r>
              <a:rPr lang="en-US" dirty="0"/>
              <a:t>: Online platforms often facilitate collaboration features, allowing students to work together on projects remotely.</a:t>
            </a:r>
          </a:p>
          <a:p>
            <a:pPr marL="514350" indent="-514350">
              <a:buFont typeface="+mj-lt"/>
              <a:buAutoNum type="arabicPeriod"/>
            </a:pPr>
            <a:r>
              <a:rPr lang="en-US" b="1" dirty="0"/>
              <a:t>Free Access</a:t>
            </a:r>
            <a:r>
              <a:rPr lang="en-US" dirty="0"/>
              <a:t>: </a:t>
            </a:r>
            <a:r>
              <a:rPr lang="en-US" dirty="0" err="1"/>
              <a:t>EasyEDA</a:t>
            </a:r>
            <a:r>
              <a:rPr lang="en-US" dirty="0"/>
              <a:t> offers a free online version, making it a cost-effective solution for students.</a:t>
            </a:r>
          </a:p>
        </p:txBody>
      </p:sp>
    </p:spTree>
    <p:extLst>
      <p:ext uri="{BB962C8B-B14F-4D97-AF65-F5344CB8AC3E}">
        <p14:creationId xmlns:p14="http://schemas.microsoft.com/office/powerpoint/2010/main" val="195588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B1A0-F160-E021-DD23-889B04E09DD8}"/>
              </a:ext>
            </a:extLst>
          </p:cNvPr>
          <p:cNvSpPr>
            <a:spLocks noGrp="1"/>
          </p:cNvSpPr>
          <p:nvPr>
            <p:ph type="title"/>
          </p:nvPr>
        </p:nvSpPr>
        <p:spPr>
          <a:blipFill>
            <a:blip r:embed="rId2"/>
            <a:tile tx="0" ty="0" sx="100000" sy="100000" flip="none" algn="tl"/>
          </a:blipFill>
        </p:spPr>
        <p:txBody>
          <a:bodyPr>
            <a:normAutofit fontScale="90000"/>
          </a:bodyPr>
          <a:lstStyle/>
          <a:p>
            <a:pPr algn="ctr"/>
            <a:br>
              <a:rPr lang="en-US" dirty="0"/>
            </a:br>
            <a:r>
              <a:rPr lang="en-US" sz="3600" b="1" dirty="0">
                <a:latin typeface="Times New Roman" panose="02020603050405020304" pitchFamily="18" charset="0"/>
                <a:cs typeface="Times New Roman" panose="02020603050405020304" pitchFamily="18" charset="0"/>
              </a:rPr>
              <a:t>1.1.</a:t>
            </a:r>
            <a:r>
              <a:rPr lang="en-ZA" sz="3600" b="1" dirty="0">
                <a:effectLst/>
                <a:latin typeface="Times New Roman" panose="02020603050405020304" pitchFamily="18" charset="0"/>
                <a:ea typeface="Calibri" panose="020F0502020204030204" pitchFamily="34" charset="0"/>
                <a:cs typeface="Times New Roman" panose="02020603050405020304" pitchFamily="18" charset="0"/>
              </a:rPr>
              <a:t> INTRODUCTION TO EMBEDDED SYSTEM</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3F986A69-C8C1-0572-6C59-7888F0DCA9C2}"/>
              </a:ext>
            </a:extLst>
          </p:cNvPr>
          <p:cNvPicPr>
            <a:picLocks noGrp="1" noChangeAspect="1"/>
          </p:cNvPicPr>
          <p:nvPr>
            <p:ph idx="1"/>
          </p:nvPr>
        </p:nvPicPr>
        <p:blipFill>
          <a:blip r:embed="rId3"/>
          <a:stretch>
            <a:fillRect/>
          </a:stretch>
        </p:blipFill>
        <p:spPr>
          <a:xfrm>
            <a:off x="670560" y="1910080"/>
            <a:ext cx="8737600" cy="4378960"/>
          </a:xfrm>
          <a:prstGeom prst="rect">
            <a:avLst/>
          </a:prstGeom>
        </p:spPr>
      </p:pic>
    </p:spTree>
    <p:extLst>
      <p:ext uri="{BB962C8B-B14F-4D97-AF65-F5344CB8AC3E}">
        <p14:creationId xmlns:p14="http://schemas.microsoft.com/office/powerpoint/2010/main" val="13025847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0418B81-75DA-030F-DE5A-5FAB307ECA9D}"/>
              </a:ext>
            </a:extLst>
          </p:cNvPr>
          <p:cNvPicPr>
            <a:picLocks noGrp="1" noChangeAspect="1"/>
          </p:cNvPicPr>
          <p:nvPr>
            <p:ph idx="1"/>
          </p:nvPr>
        </p:nvPicPr>
        <p:blipFill>
          <a:blip r:embed="rId2"/>
          <a:stretch>
            <a:fillRect/>
          </a:stretch>
        </p:blipFill>
        <p:spPr>
          <a:xfrm>
            <a:off x="270345" y="509588"/>
            <a:ext cx="10988702" cy="5921357"/>
          </a:xfrm>
          <a:prstGeom prst="rect">
            <a:avLst/>
          </a:prstGeom>
        </p:spPr>
      </p:pic>
      <p:sp>
        <p:nvSpPr>
          <p:cNvPr id="2" name="Freeform: Shape 1">
            <a:extLst>
              <a:ext uri="{FF2B5EF4-FFF2-40B4-BE49-F238E27FC236}">
                <a16:creationId xmlns:a16="http://schemas.microsoft.com/office/drawing/2014/main" id="{9E2554C6-9EEF-82A1-6EB8-5A256A091938}"/>
              </a:ext>
            </a:extLst>
          </p:cNvPr>
          <p:cNvSpPr/>
          <p:nvPr/>
        </p:nvSpPr>
        <p:spPr>
          <a:xfrm>
            <a:off x="6692202" y="4994031"/>
            <a:ext cx="1929284" cy="50242"/>
          </a:xfrm>
          <a:custGeom>
            <a:avLst/>
            <a:gdLst>
              <a:gd name="connsiteX0" fmla="*/ 0 w 1929284"/>
              <a:gd name="connsiteY0" fmla="*/ 20096 h 50242"/>
              <a:gd name="connsiteX1" fmla="*/ 261257 w 1929284"/>
              <a:gd name="connsiteY1" fmla="*/ 10048 h 50242"/>
              <a:gd name="connsiteX2" fmla="*/ 301451 w 1929284"/>
              <a:gd name="connsiteY2" fmla="*/ 0 h 50242"/>
              <a:gd name="connsiteX3" fmla="*/ 452176 w 1929284"/>
              <a:gd name="connsiteY3" fmla="*/ 10048 h 50242"/>
              <a:gd name="connsiteX4" fmla="*/ 813917 w 1929284"/>
              <a:gd name="connsiteY4" fmla="*/ 20096 h 50242"/>
              <a:gd name="connsiteX5" fmla="*/ 1245996 w 1929284"/>
              <a:gd name="connsiteY5" fmla="*/ 40193 h 50242"/>
              <a:gd name="connsiteX6" fmla="*/ 1416818 w 1929284"/>
              <a:gd name="connsiteY6" fmla="*/ 50242 h 50242"/>
              <a:gd name="connsiteX7" fmla="*/ 1577591 w 1929284"/>
              <a:gd name="connsiteY7" fmla="*/ 40193 h 50242"/>
              <a:gd name="connsiteX8" fmla="*/ 1858945 w 1929284"/>
              <a:gd name="connsiteY8" fmla="*/ 20096 h 50242"/>
              <a:gd name="connsiteX9" fmla="*/ 1929284 w 1929284"/>
              <a:gd name="connsiteY9" fmla="*/ 20096 h 5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9284" h="50242">
                <a:moveTo>
                  <a:pt x="0" y="20096"/>
                </a:moveTo>
                <a:cubicBezTo>
                  <a:pt x="87086" y="16747"/>
                  <a:pt x="174300" y="15845"/>
                  <a:pt x="261257" y="10048"/>
                </a:cubicBezTo>
                <a:cubicBezTo>
                  <a:pt x="275037" y="9129"/>
                  <a:pt x="287641" y="0"/>
                  <a:pt x="301451" y="0"/>
                </a:cubicBezTo>
                <a:cubicBezTo>
                  <a:pt x="351804" y="0"/>
                  <a:pt x="401861" y="8075"/>
                  <a:pt x="452176" y="10048"/>
                </a:cubicBezTo>
                <a:cubicBezTo>
                  <a:pt x="572710" y="14775"/>
                  <a:pt x="693337" y="16747"/>
                  <a:pt x="813917" y="20096"/>
                </a:cubicBezTo>
                <a:cubicBezTo>
                  <a:pt x="1068869" y="41343"/>
                  <a:pt x="814739" y="22224"/>
                  <a:pt x="1245996" y="40193"/>
                </a:cubicBezTo>
                <a:cubicBezTo>
                  <a:pt x="1302986" y="42568"/>
                  <a:pt x="1359877" y="46892"/>
                  <a:pt x="1416818" y="50242"/>
                </a:cubicBezTo>
                <a:lnTo>
                  <a:pt x="1577591" y="40193"/>
                </a:lnTo>
                <a:cubicBezTo>
                  <a:pt x="1667541" y="33989"/>
                  <a:pt x="1769434" y="24165"/>
                  <a:pt x="1858945" y="20096"/>
                </a:cubicBezTo>
                <a:cubicBezTo>
                  <a:pt x="1882367" y="19031"/>
                  <a:pt x="1905838" y="20096"/>
                  <a:pt x="1929284" y="20096"/>
                </a:cubicBezTo>
              </a:path>
            </a:pathLst>
          </a:cu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F17BECC1-9AA2-7A38-3138-F0C583695F39}"/>
              </a:ext>
            </a:extLst>
          </p:cNvPr>
          <p:cNvSpPr txBox="1"/>
          <p:nvPr/>
        </p:nvSpPr>
        <p:spPr>
          <a:xfrm>
            <a:off x="7817617" y="223575"/>
            <a:ext cx="2895452" cy="1532334"/>
          </a:xfrm>
          <a:prstGeom prst="roundRect">
            <a:avLst/>
          </a:prstGeom>
          <a:solidFill>
            <a:schemeClr val="accent4">
              <a:lumMod val="60000"/>
              <a:lumOff val="4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For any version, we select </a:t>
            </a:r>
            <a:r>
              <a:rPr lang="en-US" sz="2800" dirty="0">
                <a:solidFill>
                  <a:srgbClr val="FF0000"/>
                </a:solidFill>
                <a:latin typeface="Times New Roman" panose="02020603050405020304" pitchFamily="18" charset="0"/>
                <a:cs typeface="Times New Roman" panose="02020603050405020304" pitchFamily="18" charset="0"/>
              </a:rPr>
              <a:t>standard Edition</a:t>
            </a:r>
          </a:p>
        </p:txBody>
      </p:sp>
      <p:sp>
        <p:nvSpPr>
          <p:cNvPr id="6" name="Arrow: Right 5">
            <a:extLst>
              <a:ext uri="{FF2B5EF4-FFF2-40B4-BE49-F238E27FC236}">
                <a16:creationId xmlns:a16="http://schemas.microsoft.com/office/drawing/2014/main" id="{6BC99E3A-4BFB-3863-6EC1-F4A49D03A661}"/>
              </a:ext>
            </a:extLst>
          </p:cNvPr>
          <p:cNvSpPr/>
          <p:nvPr/>
        </p:nvSpPr>
        <p:spPr>
          <a:xfrm rot="5996652">
            <a:off x="9231333" y="1754918"/>
            <a:ext cx="1075173" cy="834013"/>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71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F2C14F-B3F3-F9ED-61CD-94D9273EC978}"/>
              </a:ext>
            </a:extLst>
          </p:cNvPr>
          <p:cNvPicPr>
            <a:picLocks noChangeAspect="1"/>
          </p:cNvPicPr>
          <p:nvPr/>
        </p:nvPicPr>
        <p:blipFill>
          <a:blip r:embed="rId2"/>
          <a:stretch>
            <a:fillRect/>
          </a:stretch>
        </p:blipFill>
        <p:spPr>
          <a:xfrm>
            <a:off x="3598836" y="293098"/>
            <a:ext cx="7285351" cy="6271803"/>
          </a:xfrm>
          <a:prstGeom prst="rect">
            <a:avLst/>
          </a:prstGeom>
        </p:spPr>
      </p:pic>
      <p:cxnSp>
        <p:nvCxnSpPr>
          <p:cNvPr id="7" name="Straight Connector 6">
            <a:extLst>
              <a:ext uri="{FF2B5EF4-FFF2-40B4-BE49-F238E27FC236}">
                <a16:creationId xmlns:a16="http://schemas.microsoft.com/office/drawing/2014/main" id="{8BC1DC6E-9402-7831-599C-F53716F52E82}"/>
              </a:ext>
            </a:extLst>
          </p:cNvPr>
          <p:cNvCxnSpPr/>
          <p:nvPr/>
        </p:nvCxnSpPr>
        <p:spPr>
          <a:xfrm>
            <a:off x="6461090" y="6079253"/>
            <a:ext cx="24718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F592D4-35D6-7184-8383-176E15DC6CFA}"/>
              </a:ext>
            </a:extLst>
          </p:cNvPr>
          <p:cNvSpPr txBox="1"/>
          <p:nvPr/>
        </p:nvSpPr>
        <p:spPr>
          <a:xfrm>
            <a:off x="110531" y="3428999"/>
            <a:ext cx="2895452" cy="1532334"/>
          </a:xfrm>
          <a:prstGeom prst="roundRect">
            <a:avLst/>
          </a:prstGeom>
          <a:solidFill>
            <a:schemeClr val="accent4">
              <a:lumMod val="60000"/>
              <a:lumOff val="40000"/>
            </a:schemeClr>
          </a:solid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For any version, we select </a:t>
            </a:r>
            <a:r>
              <a:rPr lang="en-US" sz="2800" dirty="0">
                <a:solidFill>
                  <a:srgbClr val="FF0000"/>
                </a:solidFill>
                <a:latin typeface="Times New Roman" panose="02020603050405020304" pitchFamily="18" charset="0"/>
                <a:cs typeface="Times New Roman" panose="02020603050405020304" pitchFamily="18" charset="0"/>
              </a:rPr>
              <a:t>standard Edition</a:t>
            </a:r>
          </a:p>
        </p:txBody>
      </p:sp>
      <p:sp>
        <p:nvSpPr>
          <p:cNvPr id="9" name="Arrow: Right 8">
            <a:extLst>
              <a:ext uri="{FF2B5EF4-FFF2-40B4-BE49-F238E27FC236}">
                <a16:creationId xmlns:a16="http://schemas.microsoft.com/office/drawing/2014/main" id="{D2A2351E-F86E-FB36-A51D-AEC796BEBC03}"/>
              </a:ext>
            </a:extLst>
          </p:cNvPr>
          <p:cNvSpPr/>
          <p:nvPr/>
        </p:nvSpPr>
        <p:spPr>
          <a:xfrm>
            <a:off x="2793442" y="3828422"/>
            <a:ext cx="1075173" cy="834013"/>
          </a:xfrm>
          <a:prstGeom prst="rightArrow">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284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decel="100000"/>
                                        <p:tgtEl>
                                          <p:spTgt spid="8"/>
                                        </p:tgtEl>
                                      </p:cBhvr>
                                    </p:animEffect>
                                    <p:anim calcmode="lin" valueType="num">
                                      <p:cBhvr>
                                        <p:cTn id="8" dur="800" decel="100000" fill="hold"/>
                                        <p:tgtEl>
                                          <p:spTgt spid="8"/>
                                        </p:tgtEl>
                                        <p:attrNameLst>
                                          <p:attrName>style.rotation</p:attrName>
                                        </p:attrNameLst>
                                      </p:cBhvr>
                                      <p:tavLst>
                                        <p:tav tm="0">
                                          <p:val>
                                            <p:fltVal val="-90"/>
                                          </p:val>
                                        </p:tav>
                                        <p:tav tm="100000">
                                          <p:val>
                                            <p:fltVal val="0"/>
                                          </p:val>
                                        </p:tav>
                                      </p:tavLst>
                                    </p:anim>
                                    <p:anim calcmode="lin" valueType="num">
                                      <p:cBhvr>
                                        <p:cTn id="9" dur="800" decel="100000" fill="hold"/>
                                        <p:tgtEl>
                                          <p:spTgt spid="8"/>
                                        </p:tgtEl>
                                        <p:attrNameLst>
                                          <p:attrName>ppt_x</p:attrName>
                                        </p:attrNameLst>
                                      </p:cBhvr>
                                      <p:tavLst>
                                        <p:tav tm="0">
                                          <p:val>
                                            <p:strVal val="#ppt_x+0.4"/>
                                          </p:val>
                                        </p:tav>
                                        <p:tav tm="100000">
                                          <p:val>
                                            <p:strVal val="#ppt_x-0.05"/>
                                          </p:val>
                                        </p:tav>
                                      </p:tavLst>
                                    </p:anim>
                                    <p:anim calcmode="lin" valueType="num">
                                      <p:cBhvr>
                                        <p:cTn id="10" dur="800" decel="100000" fill="hold"/>
                                        <p:tgtEl>
                                          <p:spTgt spid="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decel="100000"/>
                                        <p:tgtEl>
                                          <p:spTgt spid="9"/>
                                        </p:tgtEl>
                                      </p:cBhvr>
                                    </p:animEffect>
                                    <p:anim calcmode="lin" valueType="num">
                                      <p:cBhvr>
                                        <p:cTn id="16" dur="800" decel="100000" fill="hold"/>
                                        <p:tgtEl>
                                          <p:spTgt spid="9"/>
                                        </p:tgtEl>
                                        <p:attrNameLst>
                                          <p:attrName>style.rotation</p:attrName>
                                        </p:attrNameLst>
                                      </p:cBhvr>
                                      <p:tavLst>
                                        <p:tav tm="0">
                                          <p:val>
                                            <p:fltVal val="-90"/>
                                          </p:val>
                                        </p:tav>
                                        <p:tav tm="100000">
                                          <p:val>
                                            <p:fltVal val="0"/>
                                          </p:val>
                                        </p:tav>
                                      </p:tavLst>
                                    </p:anim>
                                    <p:anim calcmode="lin" valueType="num">
                                      <p:cBhvr>
                                        <p:cTn id="17" dur="800" decel="100000" fill="hold"/>
                                        <p:tgtEl>
                                          <p:spTgt spid="9"/>
                                        </p:tgtEl>
                                        <p:attrNameLst>
                                          <p:attrName>ppt_x</p:attrName>
                                        </p:attrNameLst>
                                      </p:cBhvr>
                                      <p:tavLst>
                                        <p:tav tm="0">
                                          <p:val>
                                            <p:strVal val="#ppt_x+0.4"/>
                                          </p:val>
                                        </p:tav>
                                        <p:tav tm="100000">
                                          <p:val>
                                            <p:strVal val="#ppt_x-0.05"/>
                                          </p:val>
                                        </p:tav>
                                      </p:tavLst>
                                    </p:anim>
                                    <p:anim calcmode="lin" valueType="num">
                                      <p:cBhvr>
                                        <p:cTn id="18" dur="800" decel="100000" fill="hold"/>
                                        <p:tgtEl>
                                          <p:spTgt spid="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095672-ECE0-706F-60D9-C5A301F17D8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A353B5E-666C-7E3D-50DC-DBFD16FB3DEB}"/>
              </a:ext>
            </a:extLst>
          </p:cNvPr>
          <p:cNvPicPr>
            <a:picLocks noChangeAspect="1"/>
          </p:cNvPicPr>
          <p:nvPr/>
        </p:nvPicPr>
        <p:blipFill>
          <a:blip r:embed="rId2"/>
          <a:stretch>
            <a:fillRect/>
          </a:stretch>
        </p:blipFill>
        <p:spPr>
          <a:xfrm>
            <a:off x="0" y="773723"/>
            <a:ext cx="12061371" cy="5858327"/>
          </a:xfrm>
          <a:prstGeom prst="rect">
            <a:avLst/>
          </a:prstGeom>
        </p:spPr>
      </p:pic>
      <p:sp>
        <p:nvSpPr>
          <p:cNvPr id="6" name="Freeform: Shape 5">
            <a:extLst>
              <a:ext uri="{FF2B5EF4-FFF2-40B4-BE49-F238E27FC236}">
                <a16:creationId xmlns:a16="http://schemas.microsoft.com/office/drawing/2014/main" id="{A20DF15A-817F-96E4-6481-EC436B0E26BC}"/>
              </a:ext>
            </a:extLst>
          </p:cNvPr>
          <p:cNvSpPr/>
          <p:nvPr/>
        </p:nvSpPr>
        <p:spPr>
          <a:xfrm>
            <a:off x="10988382" y="1182321"/>
            <a:ext cx="446642" cy="462224"/>
          </a:xfrm>
          <a:custGeom>
            <a:avLst/>
            <a:gdLst>
              <a:gd name="connsiteX0" fmla="*/ 104998 w 446642"/>
              <a:gd name="connsiteY0" fmla="*/ 20097 h 462224"/>
              <a:gd name="connsiteX1" fmla="*/ 24611 w 446642"/>
              <a:gd name="connsiteY1" fmla="*/ 140677 h 462224"/>
              <a:gd name="connsiteX2" fmla="*/ 4515 w 446642"/>
              <a:gd name="connsiteY2" fmla="*/ 231112 h 462224"/>
              <a:gd name="connsiteX3" fmla="*/ 44708 w 446642"/>
              <a:gd name="connsiteY3" fmla="*/ 432079 h 462224"/>
              <a:gd name="connsiteX4" fmla="*/ 104998 w 446642"/>
              <a:gd name="connsiteY4" fmla="*/ 452176 h 462224"/>
              <a:gd name="connsiteX5" fmla="*/ 165288 w 446642"/>
              <a:gd name="connsiteY5" fmla="*/ 462224 h 462224"/>
              <a:gd name="connsiteX6" fmla="*/ 285869 w 446642"/>
              <a:gd name="connsiteY6" fmla="*/ 452176 h 462224"/>
              <a:gd name="connsiteX7" fmla="*/ 316014 w 446642"/>
              <a:gd name="connsiteY7" fmla="*/ 422031 h 462224"/>
              <a:gd name="connsiteX8" fmla="*/ 406449 w 446642"/>
              <a:gd name="connsiteY8" fmla="*/ 321547 h 462224"/>
              <a:gd name="connsiteX9" fmla="*/ 416497 w 446642"/>
              <a:gd name="connsiteY9" fmla="*/ 291402 h 462224"/>
              <a:gd name="connsiteX10" fmla="*/ 436594 w 446642"/>
              <a:gd name="connsiteY10" fmla="*/ 261257 h 462224"/>
              <a:gd name="connsiteX11" fmla="*/ 446642 w 446642"/>
              <a:gd name="connsiteY11" fmla="*/ 160774 h 462224"/>
              <a:gd name="connsiteX12" fmla="*/ 436594 w 446642"/>
              <a:gd name="connsiteY12" fmla="*/ 60290 h 462224"/>
              <a:gd name="connsiteX13" fmla="*/ 386352 w 446642"/>
              <a:gd name="connsiteY13" fmla="*/ 50242 h 462224"/>
              <a:gd name="connsiteX14" fmla="*/ 316014 w 446642"/>
              <a:gd name="connsiteY14" fmla="*/ 20097 h 462224"/>
              <a:gd name="connsiteX15" fmla="*/ 245675 w 446642"/>
              <a:gd name="connsiteY15" fmla="*/ 0 h 46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642" h="462224">
                <a:moveTo>
                  <a:pt x="104998" y="20097"/>
                </a:moveTo>
                <a:cubicBezTo>
                  <a:pt x="80267" y="54721"/>
                  <a:pt x="44595" y="100710"/>
                  <a:pt x="24611" y="140677"/>
                </a:cubicBezTo>
                <a:cubicBezTo>
                  <a:pt x="12243" y="165412"/>
                  <a:pt x="8374" y="207960"/>
                  <a:pt x="4515" y="231112"/>
                </a:cubicBezTo>
                <a:cubicBezTo>
                  <a:pt x="7752" y="286145"/>
                  <a:pt x="-23865" y="393983"/>
                  <a:pt x="44708" y="432079"/>
                </a:cubicBezTo>
                <a:cubicBezTo>
                  <a:pt x="63226" y="442367"/>
                  <a:pt x="84447" y="447038"/>
                  <a:pt x="104998" y="452176"/>
                </a:cubicBezTo>
                <a:cubicBezTo>
                  <a:pt x="124764" y="457117"/>
                  <a:pt x="145191" y="458875"/>
                  <a:pt x="165288" y="462224"/>
                </a:cubicBezTo>
                <a:cubicBezTo>
                  <a:pt x="205482" y="458875"/>
                  <a:pt x="246898" y="462568"/>
                  <a:pt x="285869" y="452176"/>
                </a:cubicBezTo>
                <a:cubicBezTo>
                  <a:pt x="299600" y="448515"/>
                  <a:pt x="306508" y="432594"/>
                  <a:pt x="316014" y="422031"/>
                </a:cubicBezTo>
                <a:cubicBezTo>
                  <a:pt x="420321" y="306134"/>
                  <a:pt x="338468" y="389528"/>
                  <a:pt x="406449" y="321547"/>
                </a:cubicBezTo>
                <a:cubicBezTo>
                  <a:pt x="409798" y="311499"/>
                  <a:pt x="411760" y="300876"/>
                  <a:pt x="416497" y="291402"/>
                </a:cubicBezTo>
                <a:cubicBezTo>
                  <a:pt x="421898" y="280600"/>
                  <a:pt x="433878" y="273024"/>
                  <a:pt x="436594" y="261257"/>
                </a:cubicBezTo>
                <a:cubicBezTo>
                  <a:pt x="444163" y="228458"/>
                  <a:pt x="443293" y="194268"/>
                  <a:pt x="446642" y="160774"/>
                </a:cubicBezTo>
                <a:cubicBezTo>
                  <a:pt x="443293" y="127279"/>
                  <a:pt x="452713" y="89841"/>
                  <a:pt x="436594" y="60290"/>
                </a:cubicBezTo>
                <a:cubicBezTo>
                  <a:pt x="428416" y="45296"/>
                  <a:pt x="402555" y="55643"/>
                  <a:pt x="386352" y="50242"/>
                </a:cubicBezTo>
                <a:cubicBezTo>
                  <a:pt x="300061" y="21478"/>
                  <a:pt x="386267" y="37660"/>
                  <a:pt x="316014" y="20097"/>
                </a:cubicBezTo>
                <a:cubicBezTo>
                  <a:pt x="246911" y="2821"/>
                  <a:pt x="286098" y="20211"/>
                  <a:pt x="245675"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5A62274-68FF-2BA1-5065-67E3FC56038D}"/>
              </a:ext>
            </a:extLst>
          </p:cNvPr>
          <p:cNvCxnSpPr/>
          <p:nvPr/>
        </p:nvCxnSpPr>
        <p:spPr>
          <a:xfrm flipV="1">
            <a:off x="8782259" y="1534013"/>
            <a:ext cx="2140299" cy="565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7730250-647D-67A5-54F8-7BEFC26790C6}"/>
              </a:ext>
            </a:extLst>
          </p:cNvPr>
          <p:cNvSpPr txBox="1"/>
          <p:nvPr/>
        </p:nvSpPr>
        <p:spPr>
          <a:xfrm>
            <a:off x="524188" y="21605"/>
            <a:ext cx="11012994" cy="830997"/>
          </a:xfrm>
          <a:prstGeom prst="rect">
            <a:avLst/>
          </a:prstGeom>
          <a:solidFill>
            <a:schemeClr val="accent2">
              <a:lumMod val="40000"/>
              <a:lumOff val="60000"/>
            </a:schemeClr>
          </a:solidFill>
        </p:spPr>
        <p:txBody>
          <a:bodyPr wrap="square" rtlCol="0">
            <a:spAutoFit/>
          </a:bodyPr>
          <a:lstStyle/>
          <a:p>
            <a:r>
              <a:rPr lang="en-US" sz="2400" dirty="0"/>
              <a:t>After clicking on the  standard edition, you get interface below, and  it very important to login before starting your project.</a:t>
            </a:r>
          </a:p>
        </p:txBody>
      </p:sp>
    </p:spTree>
    <p:extLst>
      <p:ext uri="{BB962C8B-B14F-4D97-AF65-F5344CB8AC3E}">
        <p14:creationId xmlns:p14="http://schemas.microsoft.com/office/powerpoint/2010/main" val="175463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decel="100000"/>
                                        <p:tgtEl>
                                          <p:spTgt spid="8"/>
                                        </p:tgtEl>
                                      </p:cBhvr>
                                    </p:animEffect>
                                    <p:anim calcmode="lin" valueType="num">
                                      <p:cBhvr>
                                        <p:cTn id="16" dur="800" decel="100000" fill="hold"/>
                                        <p:tgtEl>
                                          <p:spTgt spid="8"/>
                                        </p:tgtEl>
                                        <p:attrNameLst>
                                          <p:attrName>style.rotation</p:attrName>
                                        </p:attrNameLst>
                                      </p:cBhvr>
                                      <p:tavLst>
                                        <p:tav tm="0">
                                          <p:val>
                                            <p:fltVal val="-90"/>
                                          </p:val>
                                        </p:tav>
                                        <p:tav tm="100000">
                                          <p:val>
                                            <p:fltVal val="0"/>
                                          </p:val>
                                        </p:tav>
                                      </p:tavLst>
                                    </p:anim>
                                    <p:anim calcmode="lin" valueType="num">
                                      <p:cBhvr>
                                        <p:cTn id="17" dur="800" decel="100000" fill="hold"/>
                                        <p:tgtEl>
                                          <p:spTgt spid="8"/>
                                        </p:tgtEl>
                                        <p:attrNameLst>
                                          <p:attrName>ppt_x</p:attrName>
                                        </p:attrNameLst>
                                      </p:cBhvr>
                                      <p:tavLst>
                                        <p:tav tm="0">
                                          <p:val>
                                            <p:strVal val="#ppt_x+0.4"/>
                                          </p:val>
                                        </p:tav>
                                        <p:tav tm="100000">
                                          <p:val>
                                            <p:strVal val="#ppt_x-0.05"/>
                                          </p:val>
                                        </p:tav>
                                      </p:tavLst>
                                    </p:anim>
                                    <p:anim calcmode="lin" valueType="num">
                                      <p:cBhvr>
                                        <p:cTn id="18" dur="800" decel="100000" fill="hold"/>
                                        <p:tgtEl>
                                          <p:spTgt spid="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B68D9-CBE3-F100-7A09-25CC33145003}"/>
              </a:ext>
            </a:extLst>
          </p:cNvPr>
          <p:cNvPicPr>
            <a:picLocks noChangeAspect="1"/>
          </p:cNvPicPr>
          <p:nvPr/>
        </p:nvPicPr>
        <p:blipFill>
          <a:blip r:embed="rId2"/>
          <a:stretch>
            <a:fillRect/>
          </a:stretch>
        </p:blipFill>
        <p:spPr>
          <a:xfrm>
            <a:off x="3573561" y="514097"/>
            <a:ext cx="5044877" cy="5829805"/>
          </a:xfrm>
          <a:prstGeom prst="rect">
            <a:avLst/>
          </a:prstGeom>
        </p:spPr>
      </p:pic>
      <p:sp>
        <p:nvSpPr>
          <p:cNvPr id="6" name="TextBox 5">
            <a:extLst>
              <a:ext uri="{FF2B5EF4-FFF2-40B4-BE49-F238E27FC236}">
                <a16:creationId xmlns:a16="http://schemas.microsoft.com/office/drawing/2014/main" id="{A1032707-F16F-DE01-17D4-9854837BBB72}"/>
              </a:ext>
            </a:extLst>
          </p:cNvPr>
          <p:cNvSpPr txBox="1"/>
          <p:nvPr/>
        </p:nvSpPr>
        <p:spPr>
          <a:xfrm>
            <a:off x="552657" y="3439047"/>
            <a:ext cx="3020903" cy="1328023"/>
          </a:xfrm>
          <a:prstGeom prst="roundRect">
            <a:avLst/>
          </a:prstGeom>
          <a:solidFill>
            <a:schemeClr val="accent1">
              <a:lumMod val="20000"/>
              <a:lumOff val="80000"/>
            </a:schemeClr>
          </a:solidFill>
          <a:ln w="38100">
            <a:solidFill>
              <a:srgbClr val="FF0000"/>
            </a:solidFill>
          </a:ln>
        </p:spPr>
        <p:txBody>
          <a:bodyPr wrap="square" rtlCol="0">
            <a:spAutoFit/>
          </a:bodyPr>
          <a:lstStyle/>
          <a:p>
            <a:r>
              <a:rPr lang="en-US" sz="2400" dirty="0"/>
              <a:t>It is very important to sign in/login by using google account</a:t>
            </a:r>
          </a:p>
        </p:txBody>
      </p:sp>
      <p:cxnSp>
        <p:nvCxnSpPr>
          <p:cNvPr id="8" name="Straight Arrow Connector 7">
            <a:extLst>
              <a:ext uri="{FF2B5EF4-FFF2-40B4-BE49-F238E27FC236}">
                <a16:creationId xmlns:a16="http://schemas.microsoft.com/office/drawing/2014/main" id="{9C43589B-8706-8D6E-8487-B14483A0DA76}"/>
              </a:ext>
            </a:extLst>
          </p:cNvPr>
          <p:cNvCxnSpPr/>
          <p:nvPr/>
        </p:nvCxnSpPr>
        <p:spPr>
          <a:xfrm>
            <a:off x="3004457" y="4762919"/>
            <a:ext cx="1095270" cy="6933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674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A9F267C-0D5D-6DF3-3CAD-87E9B662F1C2}"/>
              </a:ext>
            </a:extLst>
          </p:cNvPr>
          <p:cNvPicPr>
            <a:picLocks noGrp="1" noChangeAspect="1"/>
          </p:cNvPicPr>
          <p:nvPr>
            <p:ph idx="1"/>
          </p:nvPr>
        </p:nvPicPr>
        <p:blipFill>
          <a:blip r:embed="rId2"/>
          <a:stretch>
            <a:fillRect/>
          </a:stretch>
        </p:blipFill>
        <p:spPr>
          <a:xfrm>
            <a:off x="672872" y="347638"/>
            <a:ext cx="10500896" cy="5281463"/>
          </a:xfrm>
          <a:prstGeom prst="rect">
            <a:avLst/>
          </a:prstGeom>
        </p:spPr>
      </p:pic>
    </p:spTree>
    <p:extLst>
      <p:ext uri="{BB962C8B-B14F-4D97-AF65-F5344CB8AC3E}">
        <p14:creationId xmlns:p14="http://schemas.microsoft.com/office/powerpoint/2010/main" val="2630016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1D22D4-290B-3B40-3FB9-BF629200F8FA}"/>
              </a:ext>
            </a:extLst>
          </p:cNvPr>
          <p:cNvPicPr>
            <a:picLocks noChangeAspect="1"/>
          </p:cNvPicPr>
          <p:nvPr/>
        </p:nvPicPr>
        <p:blipFill>
          <a:blip r:embed="rId2"/>
          <a:stretch>
            <a:fillRect/>
          </a:stretch>
        </p:blipFill>
        <p:spPr>
          <a:xfrm>
            <a:off x="2668858" y="625851"/>
            <a:ext cx="8335037" cy="5312725"/>
          </a:xfrm>
          <a:prstGeom prst="rect">
            <a:avLst/>
          </a:prstGeom>
        </p:spPr>
      </p:pic>
      <p:sp>
        <p:nvSpPr>
          <p:cNvPr id="7" name="TextBox 6">
            <a:extLst>
              <a:ext uri="{FF2B5EF4-FFF2-40B4-BE49-F238E27FC236}">
                <a16:creationId xmlns:a16="http://schemas.microsoft.com/office/drawing/2014/main" id="{F8530CDE-E8C6-6412-F87B-71DB9B809D43}"/>
              </a:ext>
            </a:extLst>
          </p:cNvPr>
          <p:cNvSpPr txBox="1"/>
          <p:nvPr/>
        </p:nvSpPr>
        <p:spPr>
          <a:xfrm>
            <a:off x="321547" y="1125415"/>
            <a:ext cx="2347311" cy="908864"/>
          </a:xfrm>
          <a:prstGeom prst="ellipse">
            <a:avLst/>
          </a:prstGeom>
          <a:solidFill>
            <a:schemeClr val="tx2">
              <a:lumMod val="20000"/>
              <a:lumOff val="80000"/>
            </a:schemeClr>
          </a:solidFill>
          <a:ln w="28575">
            <a:solidFill>
              <a:srgbClr val="FF0000"/>
            </a:solidFill>
          </a:ln>
        </p:spPr>
        <p:txBody>
          <a:bodyPr wrap="square" rtlCol="0">
            <a:spAutoFit/>
          </a:bodyPr>
          <a:lstStyle/>
          <a:p>
            <a:r>
              <a:rPr lang="en-US" dirty="0"/>
              <a:t>Rename your Project</a:t>
            </a:r>
          </a:p>
        </p:txBody>
      </p:sp>
      <p:cxnSp>
        <p:nvCxnSpPr>
          <p:cNvPr id="9" name="Straight Arrow Connector 8">
            <a:extLst>
              <a:ext uri="{FF2B5EF4-FFF2-40B4-BE49-F238E27FC236}">
                <a16:creationId xmlns:a16="http://schemas.microsoft.com/office/drawing/2014/main" id="{85D35143-55AF-D10B-AB19-8DCEFDAF0F6F}"/>
              </a:ext>
            </a:extLst>
          </p:cNvPr>
          <p:cNvCxnSpPr>
            <a:cxnSpLocks/>
          </p:cNvCxnSpPr>
          <p:nvPr/>
        </p:nvCxnSpPr>
        <p:spPr>
          <a:xfrm>
            <a:off x="2668858" y="1653467"/>
            <a:ext cx="1913190" cy="275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091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26DE0A3-5651-73E2-3FB5-486A6C893EBE}"/>
              </a:ext>
            </a:extLst>
          </p:cNvPr>
          <p:cNvPicPr>
            <a:picLocks noGrp="1" noChangeAspect="1"/>
          </p:cNvPicPr>
          <p:nvPr>
            <p:ph idx="1"/>
          </p:nvPr>
        </p:nvPicPr>
        <p:blipFill>
          <a:blip r:embed="rId2"/>
          <a:stretch>
            <a:fillRect/>
          </a:stretch>
        </p:blipFill>
        <p:spPr>
          <a:xfrm>
            <a:off x="279123" y="262179"/>
            <a:ext cx="11051485" cy="5381625"/>
          </a:xfrm>
          <a:prstGeom prst="rect">
            <a:avLst/>
          </a:prstGeom>
        </p:spPr>
      </p:pic>
      <p:sp>
        <p:nvSpPr>
          <p:cNvPr id="6" name="TextBox 5">
            <a:extLst>
              <a:ext uri="{FF2B5EF4-FFF2-40B4-BE49-F238E27FC236}">
                <a16:creationId xmlns:a16="http://schemas.microsoft.com/office/drawing/2014/main" id="{902D309D-D057-2C2C-93BF-7F9F657850DD}"/>
              </a:ext>
            </a:extLst>
          </p:cNvPr>
          <p:cNvSpPr txBox="1"/>
          <p:nvPr/>
        </p:nvSpPr>
        <p:spPr>
          <a:xfrm>
            <a:off x="3587262" y="5861721"/>
            <a:ext cx="6094674" cy="670440"/>
          </a:xfrm>
          <a:prstGeom prst="borderCallout1">
            <a:avLst>
              <a:gd name="adj1" fmla="val 41232"/>
              <a:gd name="adj2" fmla="val -89"/>
              <a:gd name="adj3" fmla="val -497498"/>
              <a:gd name="adj4" fmla="val -44763"/>
            </a:avLst>
          </a:prstGeom>
          <a:noFill/>
          <a:ln>
            <a:solidFill>
              <a:srgbClr val="FF0000"/>
            </a:solidFill>
          </a:ln>
        </p:spPr>
        <p:txBody>
          <a:bodyPr wrap="square">
            <a:spAutoFit/>
          </a:bodyPr>
          <a:lstStyle/>
          <a:p>
            <a:pPr marL="228600" marR="0" algn="just">
              <a:lnSpc>
                <a:spcPct val="107000"/>
              </a:lnSpc>
              <a:spcBef>
                <a:spcPts val="0"/>
              </a:spcBef>
              <a:spcAft>
                <a:spcPts val="0"/>
              </a:spcAft>
            </a:pPr>
            <a:r>
              <a:rPr lang="en-US"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Then Click on commonly library and  select component you need to use.</a:t>
            </a:r>
            <a:endPar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1498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B87A-C366-ABBA-3D9D-508C9233DAE4}"/>
              </a:ext>
            </a:extLst>
          </p:cNvPr>
          <p:cNvSpPr>
            <a:spLocks noGrp="1"/>
          </p:cNvSpPr>
          <p:nvPr>
            <p:ph type="title"/>
          </p:nvPr>
        </p:nvSpPr>
        <p:spPr>
          <a:xfrm>
            <a:off x="838200" y="365125"/>
            <a:ext cx="10515600" cy="642581"/>
          </a:xfrm>
        </p:spPr>
        <p:txBody>
          <a:bodyPr>
            <a:normAutofit fontScale="90000"/>
          </a:bodyPr>
          <a:lstStyle/>
          <a:p>
            <a:r>
              <a:rPr lang="en-US" dirty="0"/>
              <a:t>Conts…</a:t>
            </a:r>
          </a:p>
        </p:txBody>
      </p:sp>
      <p:sp>
        <p:nvSpPr>
          <p:cNvPr id="3" name="Content Placeholder 2">
            <a:extLst>
              <a:ext uri="{FF2B5EF4-FFF2-40B4-BE49-F238E27FC236}">
                <a16:creationId xmlns:a16="http://schemas.microsoft.com/office/drawing/2014/main" id="{DBD7A098-7E9C-DCC1-07B2-2C2F6682A06B}"/>
              </a:ext>
            </a:extLst>
          </p:cNvPr>
          <p:cNvSpPr>
            <a:spLocks noGrp="1"/>
          </p:cNvSpPr>
          <p:nvPr>
            <p:ph idx="1"/>
          </p:nvPr>
        </p:nvSpPr>
        <p:spPr>
          <a:xfrm>
            <a:off x="838200" y="1007706"/>
            <a:ext cx="10899710" cy="5169257"/>
          </a:xfrm>
          <a:ln>
            <a:solidFill>
              <a:schemeClr val="accent1"/>
            </a:solidFill>
          </a:ln>
        </p:spPr>
        <p:txBody>
          <a:bodyPr>
            <a:normAutofit/>
          </a:bodyPr>
          <a:lstStyle/>
          <a:p>
            <a:pPr marL="0" indent="0">
              <a:buNone/>
            </a:pPr>
            <a:r>
              <a:rPr lang="en-US" sz="3200" dirty="0">
                <a:latin typeface="Times New Roman" panose="02020603050405020304" pitchFamily="18" charset="0"/>
                <a:ea typeface="Times New Roman" panose="02020603050405020304" pitchFamily="18" charset="0"/>
              </a:rPr>
              <a:t>Notice:</a:t>
            </a:r>
          </a:p>
          <a:p>
            <a:r>
              <a:rPr lang="en-US" sz="3200" dirty="0">
                <a:latin typeface="Times New Roman" panose="02020603050405020304" pitchFamily="18" charset="0"/>
                <a:ea typeface="Times New Roman" panose="02020603050405020304" pitchFamily="18" charset="0"/>
              </a:rPr>
              <a:t>O</a:t>
            </a:r>
            <a:r>
              <a:rPr lang="en-US" sz="3200" dirty="0">
                <a:effectLst/>
                <a:latin typeface="Times New Roman" panose="02020603050405020304" pitchFamily="18" charset="0"/>
                <a:ea typeface="Times New Roman" panose="02020603050405020304" pitchFamily="18" charset="0"/>
              </a:rPr>
              <a:t>nce we create a free account and login we are ready to create our first project. </a:t>
            </a:r>
          </a:p>
          <a:p>
            <a:r>
              <a:rPr lang="en-US" sz="3200" dirty="0">
                <a:effectLst/>
                <a:latin typeface="Times New Roman" panose="02020603050405020304" pitchFamily="18" charset="0"/>
                <a:ea typeface="Times New Roman" panose="02020603050405020304" pitchFamily="18" charset="0"/>
              </a:rPr>
              <a:t>After we click the “new Schematics” button a blank work area will appear and we can start adding components.</a:t>
            </a:r>
          </a:p>
          <a:p>
            <a:r>
              <a:rPr lang="en-US" sz="3200" dirty="0">
                <a:effectLst/>
                <a:latin typeface="Times New Roman" panose="02020603050405020304" pitchFamily="18" charset="0"/>
                <a:ea typeface="Times New Roman" panose="02020603050405020304" pitchFamily="18" charset="0"/>
              </a:rPr>
              <a:t>The components are located on the left side of the screen and the EasyEDA library has most of the basic electronics components.</a:t>
            </a:r>
            <a:endParaRPr lang="en-US" sz="3200" dirty="0"/>
          </a:p>
        </p:txBody>
      </p:sp>
    </p:spTree>
    <p:extLst>
      <p:ext uri="{BB962C8B-B14F-4D97-AF65-F5344CB8AC3E}">
        <p14:creationId xmlns:p14="http://schemas.microsoft.com/office/powerpoint/2010/main" val="952757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3BB62-AB5C-9836-E6B8-C64C9795C7D2}"/>
              </a:ext>
            </a:extLst>
          </p:cNvPr>
          <p:cNvSpPr>
            <a:spLocks noGrp="1"/>
          </p:cNvSpPr>
          <p:nvPr>
            <p:ph idx="1"/>
          </p:nvPr>
        </p:nvSpPr>
        <p:spPr>
          <a:xfrm>
            <a:off x="838199" y="1085222"/>
            <a:ext cx="10898275" cy="5091741"/>
          </a:xfrm>
        </p:spPr>
        <p:txBody>
          <a:bodyPr>
            <a:normAutofit/>
          </a:bodyPr>
          <a:lstStyle/>
          <a:p>
            <a:r>
              <a:rPr lang="en-US" b="1" dirty="0"/>
              <a:t>Learn the keyboard shortcuts</a:t>
            </a:r>
            <a:r>
              <a:rPr lang="en-US" dirty="0"/>
              <a:t>: This will significantly speed up your workflow (space bar to rotate, arrow buttons to move in any direction).</a:t>
            </a:r>
          </a:p>
          <a:p>
            <a:r>
              <a:rPr lang="en-US" b="1" dirty="0"/>
              <a:t>Utilize the online tutorials and documentation</a:t>
            </a:r>
            <a:r>
              <a:rPr lang="en-US" dirty="0"/>
              <a:t>: </a:t>
            </a:r>
            <a:r>
              <a:rPr lang="en-US" dirty="0" err="1"/>
              <a:t>EasyEDA</a:t>
            </a:r>
            <a:r>
              <a:rPr lang="en-US" dirty="0"/>
              <a:t> provides extensive resources to help you get started.   </a:t>
            </a:r>
          </a:p>
          <a:p>
            <a:r>
              <a:rPr lang="en-US" b="1" dirty="0"/>
              <a:t>Start with simple projects</a:t>
            </a:r>
            <a:r>
              <a:rPr lang="en-US" dirty="0"/>
              <a:t>: Gradually increase the complexity of your designs as you gain experience.</a:t>
            </a:r>
          </a:p>
          <a:p>
            <a:r>
              <a:rPr lang="en-US" b="1" dirty="0"/>
              <a:t>Experiment and explore</a:t>
            </a:r>
            <a:r>
              <a:rPr lang="en-US" dirty="0"/>
              <a:t>: Don't be afraid to try new things and see what you can create.</a:t>
            </a:r>
          </a:p>
          <a:p>
            <a:pPr>
              <a:buFont typeface="Wingdings" panose="05000000000000000000" pitchFamily="2" charset="2"/>
              <a:buChar char="ü"/>
            </a:pPr>
            <a:r>
              <a:rPr lang="en-US" dirty="0">
                <a:solidFill>
                  <a:srgbClr val="FF0000"/>
                </a:solidFill>
              </a:rPr>
              <a:t>By following these steps and exploring the various features of the </a:t>
            </a:r>
            <a:r>
              <a:rPr lang="en-US" dirty="0" err="1">
                <a:solidFill>
                  <a:srgbClr val="FF0000"/>
                </a:solidFill>
              </a:rPr>
              <a:t>EasyEDA</a:t>
            </a:r>
            <a:r>
              <a:rPr lang="en-US" dirty="0">
                <a:solidFill>
                  <a:srgbClr val="FF0000"/>
                </a:solidFill>
              </a:rPr>
              <a:t> interface, you can effectively design and create your own PCBs.</a:t>
            </a:r>
          </a:p>
        </p:txBody>
      </p:sp>
      <p:sp>
        <p:nvSpPr>
          <p:cNvPr id="4" name="TextBox 3">
            <a:extLst>
              <a:ext uri="{FF2B5EF4-FFF2-40B4-BE49-F238E27FC236}">
                <a16:creationId xmlns:a16="http://schemas.microsoft.com/office/drawing/2014/main" id="{E8D17D5C-7662-6B4C-6571-61F543EAC0CF}"/>
              </a:ext>
            </a:extLst>
          </p:cNvPr>
          <p:cNvSpPr txBox="1"/>
          <p:nvPr/>
        </p:nvSpPr>
        <p:spPr>
          <a:xfrm>
            <a:off x="1045029" y="211015"/>
            <a:ext cx="10219173" cy="523220"/>
          </a:xfrm>
          <a:prstGeom prst="rect">
            <a:avLst/>
          </a:prstGeom>
          <a:solidFill>
            <a:schemeClr val="accent1">
              <a:lumMod val="20000"/>
              <a:lumOff val="80000"/>
            </a:schemeClr>
          </a:solidFill>
        </p:spPr>
        <p:txBody>
          <a:bodyPr wrap="square" rtlCol="0">
            <a:spAutoFit/>
          </a:bodyPr>
          <a:lstStyle/>
          <a:p>
            <a:r>
              <a:rPr lang="en-US" sz="2800" b="1" dirty="0"/>
              <a:t>For Using the Interface:</a:t>
            </a:r>
          </a:p>
        </p:txBody>
      </p:sp>
    </p:spTree>
    <p:extLst>
      <p:ext uri="{BB962C8B-B14F-4D97-AF65-F5344CB8AC3E}">
        <p14:creationId xmlns:p14="http://schemas.microsoft.com/office/powerpoint/2010/main" val="3877793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5918-10C9-BFFD-8C5C-3F5908ABB7A4}"/>
              </a:ext>
            </a:extLst>
          </p:cNvPr>
          <p:cNvSpPr>
            <a:spLocks noGrp="1"/>
          </p:cNvSpPr>
          <p:nvPr>
            <p:ph type="title"/>
          </p:nvPr>
        </p:nvSpPr>
        <p:spPr>
          <a:xfrm>
            <a:off x="151075" y="127221"/>
            <a:ext cx="11202725" cy="771863"/>
          </a:xfrm>
        </p:spPr>
        <p:txBody>
          <a:bodyPr>
            <a:normAutofit fontScale="90000"/>
          </a:bodyPr>
          <a:lstStyle/>
          <a:p>
            <a:r>
              <a:rPr lang="en-US" dirty="0"/>
              <a:t>Continue, Select and point on and click on the stage to put on the components </a:t>
            </a:r>
          </a:p>
        </p:txBody>
      </p:sp>
      <p:pic>
        <p:nvPicPr>
          <p:cNvPr id="4" name="Content Placeholder 3">
            <a:extLst>
              <a:ext uri="{FF2B5EF4-FFF2-40B4-BE49-F238E27FC236}">
                <a16:creationId xmlns:a16="http://schemas.microsoft.com/office/drawing/2014/main" id="{10338178-C4F4-6094-E816-3CC5D2A50B2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074" y="1065475"/>
            <a:ext cx="11481683" cy="4893441"/>
          </a:xfrm>
          <a:prstGeom prst="rect">
            <a:avLst/>
          </a:prstGeom>
          <a:noFill/>
          <a:ln>
            <a:noFill/>
          </a:ln>
        </p:spPr>
      </p:pic>
    </p:spTree>
    <p:extLst>
      <p:ext uri="{BB962C8B-B14F-4D97-AF65-F5344CB8AC3E}">
        <p14:creationId xmlns:p14="http://schemas.microsoft.com/office/powerpoint/2010/main" val="318648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882366-7F65-720C-F16C-34C396FDC662}"/>
              </a:ext>
            </a:extLst>
          </p:cNvPr>
          <p:cNvSpPr>
            <a:spLocks noGrp="1"/>
          </p:cNvSpPr>
          <p:nvPr>
            <p:ph idx="1"/>
          </p:nvPr>
        </p:nvSpPr>
        <p:spPr>
          <a:xfrm>
            <a:off x="365760" y="798990"/>
            <a:ext cx="11582400" cy="5896450"/>
          </a:xfrm>
        </p:spPr>
        <p:txBody>
          <a:bodyPr>
            <a:normAutofit lnSpcReduction="10000"/>
          </a:bodyPr>
          <a:lstStyle/>
          <a:p>
            <a:pPr marL="0" indent="0">
              <a:buNone/>
            </a:pPr>
            <a:endParaRPr lang="en-US" sz="3600" dirty="0">
              <a:latin typeface="Times New Roman" panose="02020603050405020304" pitchFamily="18" charset="0"/>
              <a:cs typeface="Times New Roman" panose="02020603050405020304" pitchFamily="18" charset="0"/>
            </a:endParaRPr>
          </a:p>
          <a:p>
            <a:pPr marL="0" indent="0">
              <a:buNone/>
            </a:pPr>
            <a:r>
              <a:rPr lang="en-US" sz="3600" dirty="0">
                <a:latin typeface="Times New Roman" panose="02020603050405020304" pitchFamily="18" charset="0"/>
                <a:cs typeface="Times New Roman" panose="02020603050405020304" pitchFamily="18" charset="0"/>
              </a:rPr>
              <a:t>Actually Let know first </a:t>
            </a:r>
            <a:r>
              <a:rPr lang="en-US" sz="3600" b="1" dirty="0">
                <a:latin typeface="Times New Roman" panose="02020603050405020304" pitchFamily="18" charset="0"/>
                <a:cs typeface="Times New Roman" panose="02020603050405020304" pitchFamily="18" charset="0"/>
              </a:rPr>
              <a:t>What system means</a:t>
            </a:r>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What Embedded means</a:t>
            </a:r>
            <a:r>
              <a:rPr lang="en-US" sz="36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System</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is a set of interrelated parts/components which are designed/developed to perform common tasks or to do some specific work for which it has been created. </a:t>
            </a:r>
          </a:p>
          <a:p>
            <a:pPr>
              <a:buFont typeface="Wingdings" panose="05000000000000000000" pitchFamily="2" charset="2"/>
              <a:buChar char="v"/>
            </a:pP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Embedded </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means including something with anything for a </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reason</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Or simply we can say something which is </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integrated</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3600" b="1" dirty="0">
                <a:effectLst/>
                <a:latin typeface="Times New Roman" panose="02020603050405020304" pitchFamily="18" charset="0"/>
                <a:ea typeface="Calibri" panose="020F0502020204030204" pitchFamily="34" charset="0"/>
                <a:cs typeface="Times New Roman" panose="02020603050405020304" pitchFamily="18" charset="0"/>
              </a:rPr>
              <a:t>attached</a:t>
            </a:r>
            <a:r>
              <a:rPr lang="en-US" sz="3600" dirty="0">
                <a:effectLst/>
                <a:latin typeface="Times New Roman" panose="02020603050405020304" pitchFamily="18" charset="0"/>
                <a:ea typeface="Calibri" panose="020F0502020204030204" pitchFamily="34" charset="0"/>
                <a:cs typeface="Times New Roman" panose="02020603050405020304" pitchFamily="18" charset="0"/>
              </a:rPr>
              <a:t> to another thing. </a:t>
            </a:r>
          </a:p>
          <a:p>
            <a:pPr marL="0" indent="0">
              <a:buNone/>
            </a:pPr>
            <a:r>
              <a:rPr lang="en-US" sz="3600" dirty="0">
                <a:latin typeface="Times New Roman" panose="02020603050405020304" pitchFamily="18" charset="0"/>
                <a:cs typeface="Times New Roman" panose="02020603050405020304" pitchFamily="18" charset="0"/>
              </a:rPr>
              <a:t>So,</a:t>
            </a:r>
            <a:r>
              <a:rPr lang="en-US" sz="3600" b="1" dirty="0">
                <a:effectLst/>
                <a:latin typeface="Times New Roman" panose="02020603050405020304" pitchFamily="18" charset="0"/>
                <a:ea typeface="Calibri" panose="020F0502020204030204" pitchFamily="34" charset="0"/>
              </a:rPr>
              <a:t> Embedded System</a:t>
            </a:r>
            <a:r>
              <a:rPr lang="en-US" sz="3600" dirty="0">
                <a:effectLst/>
                <a:latin typeface="Times New Roman" panose="02020603050405020304" pitchFamily="18" charset="0"/>
                <a:ea typeface="Calibri" panose="020F0502020204030204" pitchFamily="34" charset="0"/>
              </a:rPr>
              <a:t> is an integrated system that is formed as a </a:t>
            </a:r>
            <a:r>
              <a:rPr lang="en-US" sz="3600" b="1" dirty="0">
                <a:effectLst/>
                <a:latin typeface="Times New Roman" panose="02020603050405020304" pitchFamily="18" charset="0"/>
                <a:ea typeface="Calibri" panose="020F0502020204030204" pitchFamily="34" charset="0"/>
              </a:rPr>
              <a:t>combination of computer hardware</a:t>
            </a:r>
            <a:r>
              <a:rPr lang="en-US" sz="3600" dirty="0">
                <a:effectLst/>
                <a:latin typeface="Times New Roman" panose="02020603050405020304" pitchFamily="18" charset="0"/>
                <a:ea typeface="Calibri" panose="020F0502020204030204" pitchFamily="34" charset="0"/>
              </a:rPr>
              <a:t> and </a:t>
            </a:r>
            <a:r>
              <a:rPr lang="en-US" sz="3600" b="1" dirty="0">
                <a:effectLst/>
                <a:latin typeface="Times New Roman" panose="02020603050405020304" pitchFamily="18" charset="0"/>
                <a:ea typeface="Calibri" panose="020F0502020204030204" pitchFamily="34" charset="0"/>
              </a:rPr>
              <a:t>software</a:t>
            </a:r>
            <a:r>
              <a:rPr lang="en-US" sz="3600" dirty="0">
                <a:effectLst/>
                <a:latin typeface="Times New Roman" panose="02020603050405020304" pitchFamily="18" charset="0"/>
                <a:ea typeface="Calibri" panose="020F0502020204030204" pitchFamily="34" charset="0"/>
              </a:rPr>
              <a:t> for a </a:t>
            </a:r>
            <a:r>
              <a:rPr lang="en-US" sz="3600" b="1" dirty="0">
                <a:effectLst/>
                <a:latin typeface="Times New Roman" panose="02020603050405020304" pitchFamily="18" charset="0"/>
                <a:ea typeface="Calibri" panose="020F0502020204030204" pitchFamily="34" charset="0"/>
              </a:rPr>
              <a:t>specific function</a:t>
            </a:r>
            <a:r>
              <a:rPr lang="en-US" sz="3600" dirty="0">
                <a:effectLst/>
                <a:latin typeface="Times New Roman" panose="02020603050405020304" pitchFamily="18" charset="0"/>
                <a:ea typeface="Calibri" panose="020F0502020204030204" pitchFamily="34" charset="0"/>
              </a:rPr>
              <a:t>. </a:t>
            </a:r>
            <a:endParaRPr lang="en-US" sz="3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19486BE-A223-C157-CBDE-65AA38A20988}"/>
              </a:ext>
            </a:extLst>
          </p:cNvPr>
          <p:cNvSpPr txBox="1"/>
          <p:nvPr/>
        </p:nvSpPr>
        <p:spPr>
          <a:xfrm>
            <a:off x="532660" y="177553"/>
            <a:ext cx="11097088" cy="830997"/>
          </a:xfrm>
          <a:prstGeom prst="rect">
            <a:avLst/>
          </a:prstGeom>
          <a:solidFill>
            <a:schemeClr val="accent6">
              <a:lumMod val="40000"/>
              <a:lumOff val="60000"/>
            </a:schemeClr>
          </a:solidFill>
        </p:spPr>
        <p:txBody>
          <a:bodyPr wrap="square" rtlCol="0">
            <a:spAutoFit/>
          </a:bodyPr>
          <a:lstStyle/>
          <a:p>
            <a:pPr algn="ctr"/>
            <a:r>
              <a:rPr lang="en-US" sz="4800" b="1" dirty="0"/>
              <a:t>CONTS</a:t>
            </a:r>
          </a:p>
        </p:txBody>
      </p:sp>
    </p:spTree>
    <p:extLst>
      <p:ext uri="{BB962C8B-B14F-4D97-AF65-F5344CB8AC3E}">
        <p14:creationId xmlns:p14="http://schemas.microsoft.com/office/powerpoint/2010/main" val="241965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7C46-32B7-DC0C-1194-6631540B3861}"/>
              </a:ext>
            </a:extLst>
          </p:cNvPr>
          <p:cNvSpPr>
            <a:spLocks noGrp="1"/>
          </p:cNvSpPr>
          <p:nvPr>
            <p:ph type="title"/>
          </p:nvPr>
        </p:nvSpPr>
        <p:spPr>
          <a:xfrm>
            <a:off x="838200" y="29030"/>
            <a:ext cx="10515600" cy="764072"/>
          </a:xfrm>
        </p:spPr>
        <p:txBody>
          <a:bodyPr>
            <a:normAutofit/>
          </a:bodyPr>
          <a:lstStyle/>
          <a:p>
            <a:r>
              <a:rPr lang="en-US" dirty="0"/>
              <a:t>Exercises</a:t>
            </a:r>
          </a:p>
        </p:txBody>
      </p:sp>
      <p:sp>
        <p:nvSpPr>
          <p:cNvPr id="3" name="Content Placeholder 2">
            <a:extLst>
              <a:ext uri="{FF2B5EF4-FFF2-40B4-BE49-F238E27FC236}">
                <a16:creationId xmlns:a16="http://schemas.microsoft.com/office/drawing/2014/main" id="{94AB9C99-F06A-09CE-C608-5A3FFA1F6B50}"/>
              </a:ext>
            </a:extLst>
          </p:cNvPr>
          <p:cNvSpPr>
            <a:spLocks noGrp="1"/>
          </p:cNvSpPr>
          <p:nvPr>
            <p:ph idx="1"/>
          </p:nvPr>
        </p:nvSpPr>
        <p:spPr>
          <a:xfrm>
            <a:off x="703825" y="779797"/>
            <a:ext cx="11147066" cy="764072"/>
          </a:xfrm>
        </p:spPr>
        <p:txBody>
          <a:bodyPr>
            <a:normAutofit fontScale="85000" lnSpcReduction="20000"/>
          </a:bodyPr>
          <a:lstStyle/>
          <a:p>
            <a:pPr marL="0" indent="0">
              <a:buNone/>
            </a:pPr>
            <a:r>
              <a:rPr lang="en-US" dirty="0"/>
              <a:t>Try to draw the following circuit  diagram and try to provide their graphical simulation.</a:t>
            </a:r>
          </a:p>
          <a:p>
            <a:pPr marL="0" indent="0">
              <a:buNone/>
            </a:pPr>
            <a:r>
              <a:rPr lang="en-US" dirty="0"/>
              <a:t> a)                                                                                                  b)</a:t>
            </a:r>
          </a:p>
        </p:txBody>
      </p:sp>
      <p:pic>
        <p:nvPicPr>
          <p:cNvPr id="1026" name="Picture 2" descr="RLC Circuits | Overview, Equations &amp; Examples - Video &amp; Lesson Transcript |  Study.com">
            <a:extLst>
              <a:ext uri="{FF2B5EF4-FFF2-40B4-BE49-F238E27FC236}">
                <a16:creationId xmlns:a16="http://schemas.microsoft.com/office/drawing/2014/main" id="{3F7D304A-6164-6BDD-3D57-F1BA205D8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363" y="1603388"/>
            <a:ext cx="5456558" cy="30658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BC212D-38FE-CF02-641C-8BF4D626B48F}"/>
              </a:ext>
            </a:extLst>
          </p:cNvPr>
          <p:cNvPicPr>
            <a:picLocks noChangeAspect="1"/>
          </p:cNvPicPr>
          <p:nvPr/>
        </p:nvPicPr>
        <p:blipFill>
          <a:blip r:embed="rId3"/>
          <a:stretch>
            <a:fillRect/>
          </a:stretch>
        </p:blipFill>
        <p:spPr>
          <a:xfrm>
            <a:off x="609302" y="1737897"/>
            <a:ext cx="4967586" cy="2931383"/>
          </a:xfrm>
          <a:prstGeom prst="rect">
            <a:avLst/>
          </a:prstGeom>
        </p:spPr>
      </p:pic>
    </p:spTree>
    <p:extLst>
      <p:ext uri="{BB962C8B-B14F-4D97-AF65-F5344CB8AC3E}">
        <p14:creationId xmlns:p14="http://schemas.microsoft.com/office/powerpoint/2010/main" val="1960203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3257-6CE6-79BB-5640-4D91B5EC0242}"/>
              </a:ext>
            </a:extLst>
          </p:cNvPr>
          <p:cNvSpPr>
            <a:spLocks noGrp="1"/>
          </p:cNvSpPr>
          <p:nvPr>
            <p:ph type="title"/>
          </p:nvPr>
        </p:nvSpPr>
        <p:spPr>
          <a:xfrm>
            <a:off x="838200" y="365125"/>
            <a:ext cx="10515600" cy="670573"/>
          </a:xfrm>
        </p:spPr>
        <p:txBody>
          <a:bodyPr>
            <a:normAutofit fontScale="90000"/>
          </a:bodyPr>
          <a:lstStyle/>
          <a:p>
            <a:r>
              <a:rPr lang="en-US" dirty="0"/>
              <a:t>Conts,</a:t>
            </a:r>
          </a:p>
        </p:txBody>
      </p:sp>
      <p:sp>
        <p:nvSpPr>
          <p:cNvPr id="6" name="Content Placeholder 5">
            <a:extLst>
              <a:ext uri="{FF2B5EF4-FFF2-40B4-BE49-F238E27FC236}">
                <a16:creationId xmlns:a16="http://schemas.microsoft.com/office/drawing/2014/main" id="{F1959683-45F9-7BF6-18DB-D69800AFF317}"/>
              </a:ext>
            </a:extLst>
          </p:cNvPr>
          <p:cNvSpPr>
            <a:spLocks noGrp="1"/>
          </p:cNvSpPr>
          <p:nvPr>
            <p:ph idx="1"/>
          </p:nvPr>
        </p:nvSpPr>
        <p:spPr/>
        <p:txBody>
          <a:bodyPr/>
          <a:lstStyle/>
          <a:p>
            <a:pPr marL="0" indent="0">
              <a:buNone/>
            </a:pPr>
            <a:r>
              <a:rPr lang="en-US" dirty="0"/>
              <a:t>c)</a:t>
            </a:r>
          </a:p>
          <a:p>
            <a:pPr marL="0" indent="0">
              <a:buNone/>
            </a:pPr>
            <a:endParaRPr lang="en-US" dirty="0"/>
          </a:p>
        </p:txBody>
      </p:sp>
      <p:pic>
        <p:nvPicPr>
          <p:cNvPr id="8" name="Picture 7">
            <a:extLst>
              <a:ext uri="{FF2B5EF4-FFF2-40B4-BE49-F238E27FC236}">
                <a16:creationId xmlns:a16="http://schemas.microsoft.com/office/drawing/2014/main" id="{A0435913-A1CB-0522-2B6D-B91248EAE4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456" y="1128200"/>
            <a:ext cx="9209657" cy="5524699"/>
          </a:xfrm>
          <a:prstGeom prst="rect">
            <a:avLst/>
          </a:prstGeom>
          <a:noFill/>
          <a:ln>
            <a:noFill/>
          </a:ln>
        </p:spPr>
      </p:pic>
    </p:spTree>
    <p:extLst>
      <p:ext uri="{BB962C8B-B14F-4D97-AF65-F5344CB8AC3E}">
        <p14:creationId xmlns:p14="http://schemas.microsoft.com/office/powerpoint/2010/main" val="4133036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008D-A24D-F1CA-088F-4A07CB3F706D}"/>
              </a:ext>
            </a:extLst>
          </p:cNvPr>
          <p:cNvSpPr>
            <a:spLocks noGrp="1"/>
          </p:cNvSpPr>
          <p:nvPr>
            <p:ph type="title"/>
          </p:nvPr>
        </p:nvSpPr>
        <p:spPr>
          <a:xfrm>
            <a:off x="908538" y="160775"/>
            <a:ext cx="10515600" cy="924448"/>
          </a:xfrm>
        </p:spPr>
        <p:txBody>
          <a:bodyPr/>
          <a:lstStyle/>
          <a:p>
            <a:r>
              <a:rPr lang="en-US" dirty="0"/>
              <a:t>Simulation exercise(LED-switch-GND-DCV=5)</a:t>
            </a:r>
          </a:p>
        </p:txBody>
      </p:sp>
      <p:pic>
        <p:nvPicPr>
          <p:cNvPr id="5" name="Picture 4">
            <a:extLst>
              <a:ext uri="{FF2B5EF4-FFF2-40B4-BE49-F238E27FC236}">
                <a16:creationId xmlns:a16="http://schemas.microsoft.com/office/drawing/2014/main" id="{1B827416-16D4-8F79-17D4-BED5BE80554D}"/>
              </a:ext>
            </a:extLst>
          </p:cNvPr>
          <p:cNvPicPr>
            <a:picLocks noChangeAspect="1"/>
          </p:cNvPicPr>
          <p:nvPr/>
        </p:nvPicPr>
        <p:blipFill>
          <a:blip r:embed="rId2"/>
          <a:stretch>
            <a:fillRect/>
          </a:stretch>
        </p:blipFill>
        <p:spPr>
          <a:xfrm>
            <a:off x="394777" y="1176659"/>
            <a:ext cx="5011236" cy="4098647"/>
          </a:xfrm>
          <a:prstGeom prst="rect">
            <a:avLst/>
          </a:prstGeom>
        </p:spPr>
      </p:pic>
      <p:sp>
        <p:nvSpPr>
          <p:cNvPr id="6" name="TextBox 5">
            <a:extLst>
              <a:ext uri="{FF2B5EF4-FFF2-40B4-BE49-F238E27FC236}">
                <a16:creationId xmlns:a16="http://schemas.microsoft.com/office/drawing/2014/main" id="{33DCAA52-19EE-827C-1A42-3CFC2014865E}"/>
              </a:ext>
            </a:extLst>
          </p:cNvPr>
          <p:cNvSpPr txBox="1"/>
          <p:nvPr/>
        </p:nvSpPr>
        <p:spPr>
          <a:xfrm>
            <a:off x="1899138" y="1235947"/>
            <a:ext cx="2532185" cy="523220"/>
          </a:xfrm>
          <a:prstGeom prst="rect">
            <a:avLst/>
          </a:prstGeom>
          <a:noFill/>
        </p:spPr>
        <p:txBody>
          <a:bodyPr wrap="square" rtlCol="0">
            <a:spAutoFit/>
          </a:bodyPr>
          <a:lstStyle/>
          <a:p>
            <a:r>
              <a:rPr lang="en-US" sz="2800" dirty="0">
                <a:solidFill>
                  <a:srgbClr val="FF0000"/>
                </a:solidFill>
              </a:rPr>
              <a:t>Open switch</a:t>
            </a:r>
          </a:p>
        </p:txBody>
      </p:sp>
      <p:pic>
        <p:nvPicPr>
          <p:cNvPr id="8" name="Picture 7">
            <a:extLst>
              <a:ext uri="{FF2B5EF4-FFF2-40B4-BE49-F238E27FC236}">
                <a16:creationId xmlns:a16="http://schemas.microsoft.com/office/drawing/2014/main" id="{5B9B0AD8-BF77-BC8E-0D6C-1F2745D2098A}"/>
              </a:ext>
            </a:extLst>
          </p:cNvPr>
          <p:cNvPicPr>
            <a:picLocks noChangeAspect="1"/>
          </p:cNvPicPr>
          <p:nvPr/>
        </p:nvPicPr>
        <p:blipFill>
          <a:blip r:embed="rId3"/>
          <a:stretch>
            <a:fillRect/>
          </a:stretch>
        </p:blipFill>
        <p:spPr>
          <a:xfrm>
            <a:off x="6669670" y="1605279"/>
            <a:ext cx="4754467" cy="3289530"/>
          </a:xfrm>
          <a:prstGeom prst="rect">
            <a:avLst/>
          </a:prstGeom>
        </p:spPr>
      </p:pic>
      <p:sp>
        <p:nvSpPr>
          <p:cNvPr id="9" name="TextBox 8">
            <a:extLst>
              <a:ext uri="{FF2B5EF4-FFF2-40B4-BE49-F238E27FC236}">
                <a16:creationId xmlns:a16="http://schemas.microsoft.com/office/drawing/2014/main" id="{F4775F38-35EF-F0D9-6DB4-A65FE53229C8}"/>
              </a:ext>
            </a:extLst>
          </p:cNvPr>
          <p:cNvSpPr txBox="1"/>
          <p:nvPr/>
        </p:nvSpPr>
        <p:spPr>
          <a:xfrm>
            <a:off x="7144378" y="1235947"/>
            <a:ext cx="3148484" cy="584775"/>
          </a:xfrm>
          <a:prstGeom prst="rect">
            <a:avLst/>
          </a:prstGeom>
          <a:noFill/>
        </p:spPr>
        <p:txBody>
          <a:bodyPr wrap="square" rtlCol="0">
            <a:spAutoFit/>
          </a:bodyPr>
          <a:lstStyle/>
          <a:p>
            <a:r>
              <a:rPr lang="en-US" sz="3200" dirty="0">
                <a:solidFill>
                  <a:srgbClr val="FF0000"/>
                </a:solidFill>
              </a:rPr>
              <a:t>Closed switch</a:t>
            </a:r>
          </a:p>
        </p:txBody>
      </p:sp>
      <p:pic>
        <p:nvPicPr>
          <p:cNvPr id="11" name="Picture 10">
            <a:extLst>
              <a:ext uri="{FF2B5EF4-FFF2-40B4-BE49-F238E27FC236}">
                <a16:creationId xmlns:a16="http://schemas.microsoft.com/office/drawing/2014/main" id="{174336D3-DD81-DD63-3667-2AEED772E621}"/>
              </a:ext>
            </a:extLst>
          </p:cNvPr>
          <p:cNvPicPr>
            <a:picLocks noChangeAspect="1"/>
          </p:cNvPicPr>
          <p:nvPr/>
        </p:nvPicPr>
        <p:blipFill>
          <a:blip r:embed="rId4"/>
          <a:stretch>
            <a:fillRect/>
          </a:stretch>
        </p:blipFill>
        <p:spPr>
          <a:xfrm>
            <a:off x="4431323" y="5538885"/>
            <a:ext cx="4016088" cy="1158340"/>
          </a:xfrm>
          <a:prstGeom prst="rect">
            <a:avLst/>
          </a:prstGeom>
        </p:spPr>
      </p:pic>
      <p:sp>
        <p:nvSpPr>
          <p:cNvPr id="12" name="TextBox 11">
            <a:extLst>
              <a:ext uri="{FF2B5EF4-FFF2-40B4-BE49-F238E27FC236}">
                <a16:creationId xmlns:a16="http://schemas.microsoft.com/office/drawing/2014/main" id="{0456B5D4-6CF1-504B-3B3F-687431A73830}"/>
              </a:ext>
            </a:extLst>
          </p:cNvPr>
          <p:cNvSpPr txBox="1"/>
          <p:nvPr/>
        </p:nvSpPr>
        <p:spPr>
          <a:xfrm>
            <a:off x="8560393" y="5169553"/>
            <a:ext cx="2863744" cy="408623"/>
          </a:xfrm>
          <a:prstGeom prst="roundRect">
            <a:avLst/>
          </a:prstGeom>
          <a:noFill/>
          <a:ln>
            <a:solidFill>
              <a:srgbClr val="FF0000"/>
            </a:solidFill>
          </a:ln>
        </p:spPr>
        <p:txBody>
          <a:bodyPr wrap="square" rtlCol="0">
            <a:spAutoFit/>
          </a:bodyPr>
          <a:lstStyle/>
          <a:p>
            <a:r>
              <a:rPr lang="en-US" dirty="0"/>
              <a:t>Click on simulation tool</a:t>
            </a:r>
          </a:p>
        </p:txBody>
      </p:sp>
      <p:sp>
        <p:nvSpPr>
          <p:cNvPr id="19" name="Freeform: Shape 18">
            <a:extLst>
              <a:ext uri="{FF2B5EF4-FFF2-40B4-BE49-F238E27FC236}">
                <a16:creationId xmlns:a16="http://schemas.microsoft.com/office/drawing/2014/main" id="{141FEC86-B0F0-60C7-9CFF-2427B4196A03}"/>
              </a:ext>
            </a:extLst>
          </p:cNvPr>
          <p:cNvSpPr/>
          <p:nvPr/>
        </p:nvSpPr>
        <p:spPr>
          <a:xfrm>
            <a:off x="11344589" y="2542233"/>
            <a:ext cx="689333" cy="2900574"/>
          </a:xfrm>
          <a:custGeom>
            <a:avLst/>
            <a:gdLst>
              <a:gd name="connsiteX0" fmla="*/ 0 w 689333"/>
              <a:gd name="connsiteY0" fmla="*/ 0 h 2900574"/>
              <a:gd name="connsiteX1" fmla="*/ 452176 w 689333"/>
              <a:gd name="connsiteY1" fmla="*/ 622998 h 2900574"/>
              <a:gd name="connsiteX2" fmla="*/ 653143 w 689333"/>
              <a:gd name="connsiteY2" fmla="*/ 1336431 h 2900574"/>
              <a:gd name="connsiteX3" fmla="*/ 663191 w 689333"/>
              <a:gd name="connsiteY3" fmla="*/ 2009670 h 2900574"/>
              <a:gd name="connsiteX4" fmla="*/ 381837 w 689333"/>
              <a:gd name="connsiteY4" fmla="*/ 2632668 h 2900574"/>
              <a:gd name="connsiteX5" fmla="*/ 100484 w 689333"/>
              <a:gd name="connsiteY5" fmla="*/ 2873829 h 2900574"/>
              <a:gd name="connsiteX6" fmla="*/ 110532 w 689333"/>
              <a:gd name="connsiteY6" fmla="*/ 2883877 h 2900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333" h="2900574">
                <a:moveTo>
                  <a:pt x="0" y="0"/>
                </a:moveTo>
                <a:cubicBezTo>
                  <a:pt x="171659" y="200129"/>
                  <a:pt x="343319" y="400259"/>
                  <a:pt x="452176" y="622998"/>
                </a:cubicBezTo>
                <a:cubicBezTo>
                  <a:pt x="561033" y="845737"/>
                  <a:pt x="617974" y="1105319"/>
                  <a:pt x="653143" y="1336431"/>
                </a:cubicBezTo>
                <a:cubicBezTo>
                  <a:pt x="688312" y="1567543"/>
                  <a:pt x="708409" y="1793631"/>
                  <a:pt x="663191" y="2009670"/>
                </a:cubicBezTo>
                <a:cubicBezTo>
                  <a:pt x="617973" y="2225710"/>
                  <a:pt x="475622" y="2488641"/>
                  <a:pt x="381837" y="2632668"/>
                </a:cubicBezTo>
                <a:cubicBezTo>
                  <a:pt x="288052" y="2776695"/>
                  <a:pt x="145701" y="2831961"/>
                  <a:pt x="100484" y="2873829"/>
                </a:cubicBezTo>
                <a:cubicBezTo>
                  <a:pt x="55267" y="2915697"/>
                  <a:pt x="82899" y="2899787"/>
                  <a:pt x="110532" y="2883877"/>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26FB5B89-BE77-D23F-7165-73006BC2A4E4}"/>
              </a:ext>
            </a:extLst>
          </p:cNvPr>
          <p:cNvCxnSpPr>
            <a:stCxn id="12" idx="1"/>
          </p:cNvCxnSpPr>
          <p:nvPr/>
        </p:nvCxnSpPr>
        <p:spPr>
          <a:xfrm rot="10800000" flipV="1">
            <a:off x="6943411" y="5373865"/>
            <a:ext cx="1616982" cy="303454"/>
          </a:xfrm>
          <a:prstGeom prst="bentConnector3">
            <a:avLst>
              <a:gd name="adj1" fmla="val 100957"/>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8814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209E-058A-3DB2-777B-70047BB62BE8}"/>
              </a:ext>
            </a:extLst>
          </p:cNvPr>
          <p:cNvSpPr>
            <a:spLocks noGrp="1"/>
          </p:cNvSpPr>
          <p:nvPr>
            <p:ph type="title"/>
          </p:nvPr>
        </p:nvSpPr>
        <p:spPr>
          <a:xfrm>
            <a:off x="270588" y="88641"/>
            <a:ext cx="11129865" cy="569168"/>
          </a:xfrm>
          <a:solidFill>
            <a:schemeClr val="accent5">
              <a:lumMod val="20000"/>
              <a:lumOff val="80000"/>
            </a:schemeClr>
          </a:solidFill>
        </p:spPr>
        <p:txBody>
          <a:bodyPr>
            <a:normAutofit fontScale="90000"/>
          </a:bodyPr>
          <a:lstStyle/>
          <a:p>
            <a:r>
              <a:rPr lang="en-US" dirty="0">
                <a:solidFill>
                  <a:srgbClr val="FF0000"/>
                </a:solidFill>
              </a:rPr>
              <a:t>b)</a:t>
            </a:r>
            <a:r>
              <a:rPr lang="en-US" sz="6000" b="1" dirty="0">
                <a:solidFill>
                  <a:srgbClr val="FF0000"/>
                </a:solidFill>
              </a:rPr>
              <a:t>Fritzing</a:t>
            </a:r>
            <a:endParaRPr lang="en-US" b="1" dirty="0">
              <a:solidFill>
                <a:srgbClr val="FF0000"/>
              </a:solidFill>
            </a:endParaRPr>
          </a:p>
        </p:txBody>
      </p:sp>
      <p:sp>
        <p:nvSpPr>
          <p:cNvPr id="3" name="Content Placeholder 2">
            <a:extLst>
              <a:ext uri="{FF2B5EF4-FFF2-40B4-BE49-F238E27FC236}">
                <a16:creationId xmlns:a16="http://schemas.microsoft.com/office/drawing/2014/main" id="{3FB36FC1-D8E6-A6E8-908A-1DB7C646179F}"/>
              </a:ext>
            </a:extLst>
          </p:cNvPr>
          <p:cNvSpPr>
            <a:spLocks noGrp="1"/>
          </p:cNvSpPr>
          <p:nvPr>
            <p:ph idx="1"/>
          </p:nvPr>
        </p:nvSpPr>
        <p:spPr>
          <a:xfrm>
            <a:off x="83976" y="746450"/>
            <a:ext cx="11821885" cy="5738326"/>
          </a:xfrm>
          <a:ln>
            <a:solidFill>
              <a:schemeClr val="accent1"/>
            </a:solidFill>
          </a:ln>
        </p:spPr>
        <p:txBody>
          <a:bodyPr>
            <a:normAutofit lnSpcReduction="10000"/>
          </a:bodyPr>
          <a:lstStyle/>
          <a:p>
            <a:pPr marL="0" marR="0" indent="0" algn="just">
              <a:lnSpc>
                <a:spcPct val="107000"/>
              </a:lnSpc>
              <a:spcBef>
                <a:spcPts val="0"/>
              </a:spcBef>
              <a:spcAft>
                <a:spcPts val="0"/>
              </a:spcAft>
              <a:buNone/>
            </a:pPr>
            <a:r>
              <a:rPr lang="en-US" dirty="0">
                <a:latin typeface="Times New Roman" panose="02020603050405020304" pitchFamily="18" charset="0"/>
                <a:ea typeface="Times New Roman" panose="02020603050405020304" pitchFamily="18" charset="0"/>
                <a:cs typeface="Times New Roman" panose="02020603050405020304" pitchFamily="18" charset="0"/>
              </a:rPr>
              <a:t>D</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esign your own PCBs and have them fabricated from the files you design.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Fritzing is an open-source initiative to develop amateur or hobby CAD software for the design of electronics hardware, intended to allow designers and artists to build more permanent circuits from prototypes. </a:t>
            </a:r>
          </a:p>
          <a:p>
            <a:pPr algn="just">
              <a:lnSpc>
                <a:spcPct val="107000"/>
              </a:lnSpc>
              <a:spcBef>
                <a:spcPts val="0"/>
              </a:spcBef>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cs typeface="Times New Roman" panose="02020603050405020304" pitchFamily="18" charset="0"/>
              </a:rPr>
              <a:t>Fritzing is a great open-source tool for anyone to teach, share, and prototype their electronic projects. It allows you to design a schematic, and thus a part, which can then be added to very professional looking wiring diagrams.  You can even </a:t>
            </a:r>
            <a:r>
              <a:rPr lang="en-US" sz="2800" dirty="0">
                <a:effectLst/>
                <a:latin typeface="Times New Roman" panose="02020603050405020304" pitchFamily="18" charset="0"/>
                <a:ea typeface="Times New Roman" panose="02020603050405020304" pitchFamily="18" charset="0"/>
              </a:rPr>
              <a:t>design your own PCBs and have them fabricated from the files you design. </a:t>
            </a:r>
          </a:p>
          <a:p>
            <a:pPr algn="just">
              <a:lnSpc>
                <a:spcPct val="107000"/>
              </a:lnSpc>
              <a:spcBef>
                <a:spcPts val="0"/>
              </a:spcBef>
              <a:buFont typeface="Wingdings" panose="05000000000000000000" pitchFamily="2" charset="2"/>
              <a:buChar char="Ø"/>
            </a:pPr>
            <a:r>
              <a:rPr lang="en-US" sz="2800" dirty="0">
                <a:effectLst/>
                <a:latin typeface="Times New Roman" panose="02020603050405020304" pitchFamily="18" charset="0"/>
                <a:ea typeface="Times New Roman" panose="02020603050405020304" pitchFamily="18" charset="0"/>
              </a:rPr>
              <a:t>Fritzing comes with tons of electronic parts already installed with the software.</a:t>
            </a:r>
          </a:p>
          <a:p>
            <a:pPr algn="just">
              <a:lnSpc>
                <a:spcPct val="107000"/>
              </a:lnSpc>
              <a:spcBef>
                <a:spcPts val="0"/>
              </a:spcBef>
              <a:buFont typeface="Wingdings" panose="05000000000000000000" pitchFamily="2" charset="2"/>
              <a:buChar char="Ø"/>
            </a:pPr>
            <a:r>
              <a:rPr lang="en-US" sz="2800" dirty="0">
                <a:effectLst/>
                <a:latin typeface="Times New Roman" panose="02020603050405020304" pitchFamily="18" charset="0"/>
                <a:ea typeface="Times New Roman" panose="02020603050405020304" pitchFamily="18" charset="0"/>
              </a:rPr>
              <a:t>Before creating your own part, double check to see if it exists in those two locations or if another Fritzing user already made the part you need on the Fritzing forum. It will save you a lot of time if the part is already made.</a:t>
            </a:r>
            <a:endParaRPr lang="en-US" dirty="0"/>
          </a:p>
        </p:txBody>
      </p:sp>
    </p:spTree>
    <p:extLst>
      <p:ext uri="{BB962C8B-B14F-4D97-AF65-F5344CB8AC3E}">
        <p14:creationId xmlns:p14="http://schemas.microsoft.com/office/powerpoint/2010/main" val="1822891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097E-2155-AE5D-F4A1-399B8E7152AD}"/>
              </a:ext>
            </a:extLst>
          </p:cNvPr>
          <p:cNvSpPr>
            <a:spLocks noGrp="1"/>
          </p:cNvSpPr>
          <p:nvPr>
            <p:ph type="title"/>
          </p:nvPr>
        </p:nvSpPr>
        <p:spPr>
          <a:xfrm>
            <a:off x="494521" y="365125"/>
            <a:ext cx="11262049" cy="726557"/>
          </a:xfrm>
          <a:solidFill>
            <a:schemeClr val="accent5">
              <a:lumMod val="20000"/>
              <a:lumOff val="80000"/>
            </a:schemeClr>
          </a:solidFill>
        </p:spPr>
        <p:txBody>
          <a:bodyPr>
            <a:normAutofit fontScale="90000"/>
          </a:bodyPr>
          <a:lstStyle/>
          <a:p>
            <a:pPr marL="0" marR="0" algn="ctr">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DOWNLOAD AND INSTALL FRITZING</a:t>
            </a:r>
            <a:endParaRPr lang="en-US" dirty="0"/>
          </a:p>
        </p:txBody>
      </p:sp>
      <p:sp>
        <p:nvSpPr>
          <p:cNvPr id="3" name="Content Placeholder 2">
            <a:extLst>
              <a:ext uri="{FF2B5EF4-FFF2-40B4-BE49-F238E27FC236}">
                <a16:creationId xmlns:a16="http://schemas.microsoft.com/office/drawing/2014/main" id="{03AE9A08-549B-3587-1385-A5542A37CE8B}"/>
              </a:ext>
            </a:extLst>
          </p:cNvPr>
          <p:cNvSpPr>
            <a:spLocks noGrp="1"/>
          </p:cNvSpPr>
          <p:nvPr>
            <p:ph idx="1"/>
          </p:nvPr>
        </p:nvSpPr>
        <p:spPr>
          <a:xfrm>
            <a:off x="251927" y="1212980"/>
            <a:ext cx="11579289" cy="5439747"/>
          </a:xfrm>
          <a:ln>
            <a:solidFill>
              <a:schemeClr val="accent1"/>
            </a:solidFill>
          </a:ln>
        </p:spPr>
        <p:txBody>
          <a:bodyPr>
            <a:normAutofit lnSpcReduction="10000"/>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You will need to download and install the following software in order to follow along and make your own custom Fritzing part.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If you only need to make a basic IC, Fritzing (New) Parts Editor allows you to make custom ICs easily, and you won’t need to download a vector graphic editor. You can still follow along, since this tutorial will be building off a custom IC in the Fritzing (New) Parts Editor.</a:t>
            </a:r>
          </a:p>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Go to the download page on the Fritzing site to download the latest Fritzing version for your OS. Find where you want to put the Fritzing application on your hard drive, and unzip the Fritzing folder in that location. The following are the links used to download fritzing software: </a:t>
            </a:r>
          </a:p>
          <a:p>
            <a:pPr marL="342900" marR="0" lvl="0" indent="-342900">
              <a:lnSpc>
                <a:spcPct val="107000"/>
              </a:lnSpc>
              <a:spcBef>
                <a:spcPts val="0"/>
              </a:spcBef>
              <a:spcAft>
                <a:spcPts val="0"/>
              </a:spcAft>
              <a:buFont typeface="+mj-lt"/>
              <a:buAutoNum type="arabicPeriod"/>
            </a:pPr>
            <a:r>
              <a:rPr lang="en-US" sz="20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https://www.filecroco.com/download-fritzing/</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for v0.9.3b</a:t>
            </a:r>
          </a:p>
          <a:p>
            <a:pPr marL="342900" marR="0" lvl="0" indent="-342900">
              <a:lnSpc>
                <a:spcPct val="107000"/>
              </a:lnSpc>
              <a:spcBef>
                <a:spcPts val="0"/>
              </a:spcBef>
              <a:spcAft>
                <a:spcPts val="800"/>
              </a:spcAft>
              <a:buFont typeface="+mj-lt"/>
              <a:buAutoNum type="arabicPeriod"/>
            </a:pPr>
            <a:r>
              <a:rPr lang="en-US" sz="20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https://www.filehorse.com/download-fritzing-64/</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mj-lt"/>
              <a:buAutoNum type="arabicPeriod"/>
            </a:pPr>
            <a:r>
              <a:rPr lang="en-US" sz="20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https://github.com/TheChuckBerryPiProject/Fritzing/blob/main/fritzing-0.9.10-l1801-29c2cede-win64.msi</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454866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C1DC-7A7D-D427-EDD9-CBC8D93ABACD}"/>
              </a:ext>
            </a:extLst>
          </p:cNvPr>
          <p:cNvSpPr>
            <a:spLocks noGrp="1"/>
          </p:cNvSpPr>
          <p:nvPr>
            <p:ph type="title"/>
          </p:nvPr>
        </p:nvSpPr>
        <p:spPr>
          <a:xfrm>
            <a:off x="307909" y="169182"/>
            <a:ext cx="11252719" cy="726557"/>
          </a:xfrm>
          <a:solidFill>
            <a:schemeClr val="accent5">
              <a:lumMod val="20000"/>
              <a:lumOff val="80000"/>
            </a:schemeClr>
          </a:solidFill>
        </p:spPr>
        <p:txBody>
          <a:bodyPr>
            <a:normAutofit fontScale="90000"/>
          </a:bodyPr>
          <a:lstStyle/>
          <a:p>
            <a:r>
              <a:rPr lang="en-US" sz="4400" b="1" dirty="0">
                <a:effectLst/>
                <a:latin typeface="Times New Roman" panose="02020603050405020304" pitchFamily="18" charset="0"/>
                <a:ea typeface="Times New Roman" panose="02020603050405020304" pitchFamily="18" charset="0"/>
              </a:rPr>
              <a:t>HOW DOES IT WORK AND HOW TO USE IT?</a:t>
            </a:r>
            <a:endParaRPr lang="en-US" dirty="0"/>
          </a:p>
        </p:txBody>
      </p:sp>
      <p:sp>
        <p:nvSpPr>
          <p:cNvPr id="3" name="Content Placeholder 2">
            <a:extLst>
              <a:ext uri="{FF2B5EF4-FFF2-40B4-BE49-F238E27FC236}">
                <a16:creationId xmlns:a16="http://schemas.microsoft.com/office/drawing/2014/main" id="{663236D0-7E3C-9047-7BC5-7D134A910AC8}"/>
              </a:ext>
            </a:extLst>
          </p:cNvPr>
          <p:cNvSpPr>
            <a:spLocks noGrp="1"/>
          </p:cNvSpPr>
          <p:nvPr>
            <p:ph idx="1"/>
          </p:nvPr>
        </p:nvSpPr>
        <p:spPr>
          <a:xfrm>
            <a:off x="307909" y="1035698"/>
            <a:ext cx="11579291" cy="5141265"/>
          </a:xfrm>
        </p:spPr>
        <p:txBody>
          <a:bodyPr/>
          <a:lstStyle/>
          <a:p>
            <a:pPr marL="0" marR="0" algn="just">
              <a:lnSpc>
                <a:spcPct val="107000"/>
              </a:lnSpc>
              <a:spcBef>
                <a:spcPts val="0"/>
              </a:spcBef>
              <a:spcAft>
                <a:spcPts val="0"/>
              </a:spcAft>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After login in the fritzing (existing user), you get </a:t>
            </a:r>
            <a:r>
              <a:rPr lang="en-US" dirty="0">
                <a:latin typeface="Times New Roman" panose="02020603050405020304" pitchFamily="18" charset="0"/>
                <a:cs typeface="Times New Roman" panose="02020603050405020304" pitchFamily="18" charset="0"/>
              </a:rPr>
              <a:t>Multiple Views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/interface</a:t>
            </a:r>
            <a:r>
              <a:rPr lang="en-US" dirty="0">
                <a:latin typeface="Times New Roman" panose="02020603050405020304" pitchFamily="18" charset="0"/>
                <a:ea typeface="Times New Roman" panose="02020603050405020304" pitchFamily="18" charset="0"/>
                <a:cs typeface="Times New Roman" panose="02020603050405020304" pitchFamily="18" charset="0"/>
              </a:rPr>
              <a:t>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as: breadboard, schematic, PCB and code as menu:</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7D49EF60-917D-9D58-412E-8DF76B92E1F1}"/>
              </a:ext>
            </a:extLst>
          </p:cNvPr>
          <p:cNvPicPr>
            <a:picLocks noChangeAspect="1"/>
          </p:cNvPicPr>
          <p:nvPr/>
        </p:nvPicPr>
        <p:blipFill>
          <a:blip r:embed="rId3"/>
          <a:stretch>
            <a:fillRect/>
          </a:stretch>
        </p:blipFill>
        <p:spPr>
          <a:xfrm>
            <a:off x="1530451" y="2066956"/>
            <a:ext cx="9451680" cy="4590305"/>
          </a:xfrm>
          <a:prstGeom prst="rect">
            <a:avLst/>
          </a:prstGeom>
        </p:spPr>
      </p:pic>
    </p:spTree>
    <p:extLst>
      <p:ext uri="{BB962C8B-B14F-4D97-AF65-F5344CB8AC3E}">
        <p14:creationId xmlns:p14="http://schemas.microsoft.com/office/powerpoint/2010/main" val="2634938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D12CF-3CCE-7676-B85B-AFD056926E7E}"/>
              </a:ext>
            </a:extLst>
          </p:cNvPr>
          <p:cNvSpPr>
            <a:spLocks noGrp="1"/>
          </p:cNvSpPr>
          <p:nvPr>
            <p:ph idx="1"/>
          </p:nvPr>
        </p:nvSpPr>
        <p:spPr>
          <a:xfrm>
            <a:off x="321547" y="211015"/>
            <a:ext cx="11032253" cy="5965948"/>
          </a:xfrm>
        </p:spPr>
        <p:txBody>
          <a:bodyPr/>
          <a:lstStyle/>
          <a:p>
            <a:pPr algn="just"/>
            <a:r>
              <a:rPr lang="en-US" b="1" dirty="0">
                <a:latin typeface="Times New Roman" panose="02020603050405020304" pitchFamily="18" charset="0"/>
                <a:cs typeface="Times New Roman" panose="02020603050405020304" pitchFamily="18" charset="0"/>
              </a:rPr>
              <a:t>Breadboard View</a:t>
            </a:r>
            <a:r>
              <a:rPr lang="en-US" dirty="0">
                <a:latin typeface="Times New Roman" panose="02020603050405020304" pitchFamily="18" charset="0"/>
                <a:cs typeface="Times New Roman" panose="02020603050405020304" pitchFamily="18" charset="0"/>
              </a:rPr>
              <a:t>: This view simulates a physical breadboard, allowing you to virtually place components and connect them with wires. It's ideal for prototyping and visualizing how a circuit would be built in real life.</a:t>
            </a:r>
          </a:p>
          <a:p>
            <a:pPr algn="just"/>
            <a:r>
              <a:rPr lang="en-US" b="1" dirty="0">
                <a:latin typeface="Times New Roman" panose="02020603050405020304" pitchFamily="18" charset="0"/>
                <a:cs typeface="Times New Roman" panose="02020603050405020304" pitchFamily="18" charset="0"/>
              </a:rPr>
              <a:t>Schematic View</a:t>
            </a:r>
            <a:r>
              <a:rPr lang="en-US" dirty="0">
                <a:latin typeface="Times New Roman" panose="02020603050405020304" pitchFamily="18" charset="0"/>
                <a:cs typeface="Times New Roman" panose="02020603050405020304" pitchFamily="18" charset="0"/>
              </a:rPr>
              <a:t>: This view provides a more abstract representation of the circuit, focusing on the logical connections between components. It's useful for understanding the overall functionality and sharing designs with others.</a:t>
            </a:r>
          </a:p>
          <a:p>
            <a:pPr algn="just"/>
            <a:r>
              <a:rPr lang="en-US" b="1" dirty="0">
                <a:latin typeface="Times New Roman" panose="02020603050405020304" pitchFamily="18" charset="0"/>
                <a:cs typeface="Times New Roman" panose="02020603050405020304" pitchFamily="18" charset="0"/>
              </a:rPr>
              <a:t>PCB View</a:t>
            </a:r>
            <a:r>
              <a:rPr lang="en-US" dirty="0">
                <a:latin typeface="Times New Roman" panose="02020603050405020304" pitchFamily="18" charset="0"/>
                <a:cs typeface="Times New Roman" panose="02020603050405020304" pitchFamily="18" charset="0"/>
              </a:rPr>
              <a:t>: This view allows you to design a printed circuit board (PCB) layout, including traces, pads, and component placements. It can be used to generate files for PCB fabrication.</a:t>
            </a:r>
          </a:p>
        </p:txBody>
      </p:sp>
    </p:spTree>
    <p:extLst>
      <p:ext uri="{BB962C8B-B14F-4D97-AF65-F5344CB8AC3E}">
        <p14:creationId xmlns:p14="http://schemas.microsoft.com/office/powerpoint/2010/main" val="3866511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4A21-2116-2F1D-562C-2640C4B9C28D}"/>
              </a:ext>
            </a:extLst>
          </p:cNvPr>
          <p:cNvSpPr>
            <a:spLocks noGrp="1"/>
          </p:cNvSpPr>
          <p:nvPr>
            <p:ph type="title"/>
          </p:nvPr>
        </p:nvSpPr>
        <p:spPr>
          <a:xfrm>
            <a:off x="838200" y="184256"/>
            <a:ext cx="10515600" cy="750242"/>
          </a:xfrm>
          <a:solidFill>
            <a:schemeClr val="accent4">
              <a:lumMod val="20000"/>
              <a:lumOff val="80000"/>
            </a:schemeClr>
          </a:solidFill>
        </p:spPr>
        <p:txBody>
          <a:bodyPr/>
          <a:lstStyle/>
          <a:p>
            <a:r>
              <a:rPr lang="en-US" b="1" dirty="0"/>
              <a:t>How to Use Fritzing:</a:t>
            </a:r>
          </a:p>
        </p:txBody>
      </p:sp>
      <p:sp>
        <p:nvSpPr>
          <p:cNvPr id="4" name="Rectangle 1">
            <a:extLst>
              <a:ext uri="{FF2B5EF4-FFF2-40B4-BE49-F238E27FC236}">
                <a16:creationId xmlns:a16="http://schemas.microsoft.com/office/drawing/2014/main" id="{3A79C364-97E6-5835-4D72-0715832BE6C0}"/>
              </a:ext>
            </a:extLst>
          </p:cNvPr>
          <p:cNvSpPr>
            <a:spLocks noGrp="1" noChangeArrowheads="1"/>
          </p:cNvSpPr>
          <p:nvPr>
            <p:ph idx="1"/>
          </p:nvPr>
        </p:nvSpPr>
        <p:spPr bwMode="auto">
          <a:xfrm>
            <a:off x="261258" y="830333"/>
            <a:ext cx="11686232"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Download and Install: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Obtain the latest version of Fritzing from the official website and install it on your computer.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New Project: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Start a new project and choose the desired view (breadboard, schematic, or PCB).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 Components: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Select components from the library and drag them onto the workspace.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 Components: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wiring tool to connect the components according to your circuit design.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Modify Components: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Adjust component values, orientations, and other properties using the inspector panel.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Switch Views: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Easily switch between the breadboard, schematic, and PCB views to visualize your circuit from different perspectives.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Simulate and Test: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the simulation tools to check for basic circuit functionality.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 and Share: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Export your circuit design in various formats, including images, PDFs, and Gerber files for PCB fabrication </a:t>
            </a:r>
          </a:p>
        </p:txBody>
      </p:sp>
    </p:spTree>
    <p:extLst>
      <p:ext uri="{BB962C8B-B14F-4D97-AF65-F5344CB8AC3E}">
        <p14:creationId xmlns:p14="http://schemas.microsoft.com/office/powerpoint/2010/main" val="224406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6AC4-32D5-45C2-8885-E34C555E5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98F16-016D-97A5-3A83-5E56ECC5D7D3}"/>
              </a:ext>
            </a:extLst>
          </p:cNvPr>
          <p:cNvSpPr>
            <a:spLocks noGrp="1"/>
          </p:cNvSpPr>
          <p:nvPr>
            <p:ph type="title"/>
          </p:nvPr>
        </p:nvSpPr>
        <p:spPr>
          <a:xfrm>
            <a:off x="582804" y="83771"/>
            <a:ext cx="10821237" cy="579420"/>
          </a:xfrm>
          <a:solidFill>
            <a:schemeClr val="accent1">
              <a:lumMod val="40000"/>
              <a:lumOff val="60000"/>
            </a:schemeClr>
          </a:solidFill>
        </p:spPr>
        <p:txBody>
          <a:bodyPr>
            <a:normAutofit fontScale="90000"/>
          </a:bodyPr>
          <a:lstStyle/>
          <a:p>
            <a:r>
              <a:rPr lang="en-US" b="1" dirty="0"/>
              <a:t>Fritzing  and simulation by using breadboard</a:t>
            </a:r>
          </a:p>
        </p:txBody>
      </p:sp>
      <p:sp>
        <p:nvSpPr>
          <p:cNvPr id="3" name="TextBox 2">
            <a:extLst>
              <a:ext uri="{FF2B5EF4-FFF2-40B4-BE49-F238E27FC236}">
                <a16:creationId xmlns:a16="http://schemas.microsoft.com/office/drawing/2014/main" id="{1DB8B27E-D105-365F-0427-9A3273A2EEEC}"/>
              </a:ext>
            </a:extLst>
          </p:cNvPr>
          <p:cNvSpPr txBox="1"/>
          <p:nvPr/>
        </p:nvSpPr>
        <p:spPr>
          <a:xfrm>
            <a:off x="150725" y="834013"/>
            <a:ext cx="11786717" cy="5324535"/>
          </a:xfrm>
          <a:prstGeom prst="rect">
            <a:avLst/>
          </a:prstGeom>
          <a:noFill/>
        </p:spPr>
        <p:txBody>
          <a:bodyPr wrap="square" rtlCol="0">
            <a:spAutoFit/>
          </a:bodyPr>
          <a:lstStyle/>
          <a:p>
            <a:r>
              <a:rPr lang="en-US" sz="2000" b="1" dirty="0">
                <a:solidFill>
                  <a:srgbClr val="FF0000"/>
                </a:solidFill>
                <a:latin typeface="Bookman Old Style" panose="02050604050505020204" pitchFamily="18" charset="0"/>
              </a:rPr>
              <a:t>Components:</a:t>
            </a:r>
          </a:p>
          <a:p>
            <a:pPr marL="342900" indent="-342900">
              <a:buFont typeface="Wingdings" panose="05000000000000000000" pitchFamily="2" charset="2"/>
              <a:buChar char="Ø"/>
            </a:pPr>
            <a:r>
              <a:rPr lang="en-US" sz="2000" b="1" dirty="0">
                <a:solidFill>
                  <a:srgbClr val="FF0000"/>
                </a:solidFill>
                <a:latin typeface="Bookman Old Style" panose="02050604050505020204" pitchFamily="18" charset="0"/>
              </a:rPr>
              <a:t>Make sure that the simulation is switched on</a:t>
            </a:r>
            <a:endParaRPr lang="en-US" sz="2000" dirty="0">
              <a:solidFill>
                <a:srgbClr val="FF0000"/>
              </a:solidFill>
              <a:latin typeface="Bookman Old Style" panose="02050604050505020204" pitchFamily="18" charset="0"/>
            </a:endParaRPr>
          </a:p>
          <a:p>
            <a:pPr>
              <a:buFont typeface="+mj-lt"/>
              <a:buAutoNum type="arabicPeriod"/>
            </a:pPr>
            <a:r>
              <a:rPr lang="en-US" sz="2000" b="1" dirty="0">
                <a:latin typeface="Bookman Old Style" panose="02050604050505020204" pitchFamily="18" charset="0"/>
              </a:rPr>
              <a:t>Battery Pack:</a:t>
            </a:r>
            <a:endParaRPr lang="en-US" sz="2000" dirty="0">
              <a:latin typeface="Bookman Old Style" panose="02050604050505020204" pitchFamily="18" charset="0"/>
            </a:endParaRPr>
          </a:p>
          <a:p>
            <a:pPr marL="742950" lvl="1" indent="-285750">
              <a:buFont typeface="+mj-lt"/>
              <a:buAutoNum type="arabicPeriod"/>
            </a:pPr>
            <a:r>
              <a:rPr lang="en-US" sz="2000" dirty="0">
                <a:latin typeface="Bookman Old Style" panose="02050604050505020204" pitchFamily="18" charset="0"/>
              </a:rPr>
              <a:t>It's the power source for the circuit.</a:t>
            </a:r>
          </a:p>
          <a:p>
            <a:pPr marL="742950" lvl="1" indent="-285750">
              <a:buFont typeface="+mj-lt"/>
              <a:buAutoNum type="arabicPeriod"/>
            </a:pPr>
            <a:r>
              <a:rPr lang="en-US" sz="2000" dirty="0">
                <a:latin typeface="Bookman Old Style" panose="02050604050505020204" pitchFamily="18" charset="0"/>
              </a:rPr>
              <a:t>Typically, it consists of multiple AAA batteries (4)connected in series to provide a higher voltage (</a:t>
            </a:r>
            <a:r>
              <a:rPr lang="en-US" sz="2000" dirty="0">
                <a:solidFill>
                  <a:srgbClr val="FF0000"/>
                </a:solidFill>
                <a:latin typeface="Bookman Old Style" panose="02050604050505020204" pitchFamily="18" charset="0"/>
              </a:rPr>
              <a:t>4.8v</a:t>
            </a:r>
            <a:r>
              <a:rPr lang="en-US" sz="2000" dirty="0">
                <a:latin typeface="Bookman Old Style" panose="02050604050505020204" pitchFamily="18" charset="0"/>
              </a:rPr>
              <a:t>).</a:t>
            </a:r>
          </a:p>
          <a:p>
            <a:pPr>
              <a:buFont typeface="+mj-lt"/>
              <a:buAutoNum type="arabicPeriod"/>
            </a:pPr>
            <a:r>
              <a:rPr lang="en-US" sz="2000" b="1" dirty="0">
                <a:latin typeface="Bookman Old Style" panose="02050604050505020204" pitchFamily="18" charset="0"/>
              </a:rPr>
              <a:t>Resistor:</a:t>
            </a:r>
            <a:endParaRPr lang="en-US" sz="2000" dirty="0">
              <a:latin typeface="Bookman Old Style" panose="02050604050505020204" pitchFamily="18" charset="0"/>
            </a:endParaRPr>
          </a:p>
          <a:p>
            <a:pPr marL="742950" lvl="1" indent="-285750">
              <a:buFont typeface="+mj-lt"/>
              <a:buAutoNum type="arabicPeriod"/>
            </a:pPr>
            <a:r>
              <a:rPr lang="en-US" sz="2000" dirty="0">
                <a:latin typeface="Bookman Old Style" panose="02050604050505020204" pitchFamily="18" charset="0"/>
              </a:rPr>
              <a:t>It's connected in series with the LED.</a:t>
            </a:r>
          </a:p>
          <a:p>
            <a:pPr marL="742950" lvl="1" indent="-285750">
              <a:buFont typeface="+mj-lt"/>
              <a:buAutoNum type="arabicPeriod"/>
            </a:pPr>
            <a:r>
              <a:rPr lang="en-US" sz="2000" dirty="0">
                <a:latin typeface="Bookman Old Style" panose="02050604050505020204" pitchFamily="18" charset="0"/>
              </a:rPr>
              <a:t>Limits the current flowing through the LED to prevent it from burning out.</a:t>
            </a:r>
          </a:p>
          <a:p>
            <a:pPr marL="742950" lvl="1" indent="-285750">
              <a:buFont typeface="+mj-lt"/>
              <a:buAutoNum type="arabicPeriod"/>
            </a:pPr>
            <a:r>
              <a:rPr lang="en-US" sz="2000" dirty="0">
                <a:latin typeface="Bookman Old Style" panose="02050604050505020204" pitchFamily="18" charset="0"/>
              </a:rPr>
              <a:t>The value of the resistor depends on the LED's forward voltage and the desired current.(</a:t>
            </a:r>
            <a:r>
              <a:rPr lang="en-US" sz="2000" dirty="0">
                <a:solidFill>
                  <a:srgbClr val="FF0000"/>
                </a:solidFill>
                <a:latin typeface="Bookman Old Style" panose="02050604050505020204" pitchFamily="18" charset="0"/>
              </a:rPr>
              <a:t>100</a:t>
            </a:r>
            <a:r>
              <a:rPr lang="en-US" sz="2000" dirty="0">
                <a:solidFill>
                  <a:srgbClr val="FF0000"/>
                </a:solidFill>
                <a:latin typeface="Bookman Old Style" panose="02050604050505020204" pitchFamily="18" charset="0"/>
                <a:sym typeface="Symbol" panose="05050102010706020507" pitchFamily="18" charset="2"/>
              </a:rPr>
              <a:t></a:t>
            </a:r>
            <a:r>
              <a:rPr lang="en-US" sz="2000" dirty="0">
                <a:latin typeface="Bookman Old Style" panose="02050604050505020204" pitchFamily="18" charset="0"/>
              </a:rPr>
              <a:t>)</a:t>
            </a:r>
          </a:p>
          <a:p>
            <a:pPr>
              <a:buFont typeface="+mj-lt"/>
              <a:buAutoNum type="arabicPeriod"/>
            </a:pPr>
            <a:r>
              <a:rPr lang="en-US" sz="2000" b="1" dirty="0">
                <a:latin typeface="Bookman Old Style" panose="02050604050505020204" pitchFamily="18" charset="0"/>
              </a:rPr>
              <a:t>LED (Light Emitting Diode):</a:t>
            </a:r>
            <a:endParaRPr lang="en-US" sz="2000" dirty="0">
              <a:latin typeface="Bookman Old Style" panose="02050604050505020204" pitchFamily="18" charset="0"/>
            </a:endParaRPr>
          </a:p>
          <a:p>
            <a:pPr marL="742950" lvl="1" indent="-285750">
              <a:buFont typeface="+mj-lt"/>
              <a:buAutoNum type="arabicPeriod"/>
            </a:pPr>
            <a:r>
              <a:rPr lang="en-US" sz="2000" dirty="0">
                <a:latin typeface="Bookman Old Style" panose="02050604050505020204" pitchFamily="18" charset="0"/>
              </a:rPr>
              <a:t>It's the light source in the circuit.</a:t>
            </a:r>
          </a:p>
          <a:p>
            <a:pPr marL="742950" lvl="1" indent="-285750">
              <a:buFont typeface="+mj-lt"/>
              <a:buAutoNum type="arabicPeriod"/>
            </a:pPr>
            <a:r>
              <a:rPr lang="en-US" sz="2000" dirty="0">
                <a:latin typeface="Bookman Old Style" panose="02050604050505020204" pitchFamily="18" charset="0"/>
              </a:rPr>
              <a:t>It emits light when current flows through it in the forward direction (</a:t>
            </a:r>
            <a:r>
              <a:rPr lang="en-US" sz="2000" dirty="0">
                <a:solidFill>
                  <a:srgbClr val="FF0000"/>
                </a:solidFill>
                <a:latin typeface="Bookman Old Style" panose="02050604050505020204" pitchFamily="18" charset="0"/>
              </a:rPr>
              <a:t>30mA</a:t>
            </a:r>
            <a:r>
              <a:rPr lang="en-US" sz="2000" dirty="0">
                <a:latin typeface="Bookman Old Style" panose="02050604050505020204" pitchFamily="18" charset="0"/>
              </a:rPr>
              <a:t>).</a:t>
            </a:r>
          </a:p>
          <a:p>
            <a:pPr>
              <a:buFont typeface="+mj-lt"/>
              <a:buAutoNum type="arabicPeriod"/>
            </a:pPr>
            <a:r>
              <a:rPr lang="en-US" sz="2000" b="1" dirty="0">
                <a:latin typeface="Bookman Old Style" panose="02050604050505020204" pitchFamily="18" charset="0"/>
              </a:rPr>
              <a:t>Push Button:</a:t>
            </a:r>
            <a:endParaRPr lang="en-US" sz="2000" dirty="0">
              <a:latin typeface="Bookman Old Style" panose="02050604050505020204" pitchFamily="18" charset="0"/>
            </a:endParaRPr>
          </a:p>
          <a:p>
            <a:pPr marL="742950" lvl="1" indent="-285750">
              <a:buFont typeface="+mj-lt"/>
              <a:buAutoNum type="arabicPeriod"/>
            </a:pPr>
            <a:r>
              <a:rPr lang="en-US" sz="2000" dirty="0">
                <a:latin typeface="Bookman Old Style" panose="02050604050505020204" pitchFamily="18" charset="0"/>
              </a:rPr>
              <a:t>It's a switch that completes or breaks the circuit </a:t>
            </a:r>
            <a:r>
              <a:rPr lang="en-US" sz="2000" dirty="0">
                <a:solidFill>
                  <a:srgbClr val="FF0000"/>
                </a:solidFill>
                <a:latin typeface="Bookman Old Style" panose="02050604050505020204" pitchFamily="18" charset="0"/>
              </a:rPr>
              <a:t>when pressed</a:t>
            </a:r>
            <a:r>
              <a:rPr lang="en-US" sz="2000" dirty="0">
                <a:latin typeface="Bookman Old Style" panose="02050604050505020204" pitchFamily="18" charset="0"/>
              </a:rPr>
              <a:t>.</a:t>
            </a:r>
          </a:p>
          <a:p>
            <a:pPr marL="742950" lvl="1" indent="-285750">
              <a:buFont typeface="+mj-lt"/>
              <a:buAutoNum type="arabicPeriod"/>
            </a:pPr>
            <a:r>
              <a:rPr lang="en-US" sz="2000" dirty="0">
                <a:latin typeface="Bookman Old Style" panose="02050604050505020204" pitchFamily="18" charset="0"/>
              </a:rPr>
              <a:t>When </a:t>
            </a:r>
            <a:r>
              <a:rPr lang="en-US" sz="2000" dirty="0">
                <a:solidFill>
                  <a:srgbClr val="FF0000"/>
                </a:solidFill>
                <a:latin typeface="Bookman Old Style" panose="02050604050505020204" pitchFamily="18" charset="0"/>
              </a:rPr>
              <a:t>pressed</a:t>
            </a:r>
            <a:r>
              <a:rPr lang="en-US" sz="2000" dirty="0">
                <a:latin typeface="Bookman Old Style" panose="02050604050505020204" pitchFamily="18" charset="0"/>
              </a:rPr>
              <a:t>, it allows current to flow through the LED, causing it to light up.</a:t>
            </a:r>
          </a:p>
        </p:txBody>
      </p:sp>
    </p:spTree>
    <p:extLst>
      <p:ext uri="{BB962C8B-B14F-4D97-AF65-F5344CB8AC3E}">
        <p14:creationId xmlns:p14="http://schemas.microsoft.com/office/powerpoint/2010/main" val="604724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F0E199-802D-2E89-3C20-483839715E69}"/>
              </a:ext>
            </a:extLst>
          </p:cNvPr>
          <p:cNvPicPr>
            <a:picLocks noChangeAspect="1"/>
          </p:cNvPicPr>
          <p:nvPr/>
        </p:nvPicPr>
        <p:blipFill>
          <a:blip r:embed="rId2"/>
          <a:stretch>
            <a:fillRect/>
          </a:stretch>
        </p:blipFill>
        <p:spPr>
          <a:xfrm>
            <a:off x="1864669" y="668327"/>
            <a:ext cx="9929720" cy="6104149"/>
          </a:xfrm>
          <a:prstGeom prst="rect">
            <a:avLst/>
          </a:prstGeom>
        </p:spPr>
      </p:pic>
      <p:sp>
        <p:nvSpPr>
          <p:cNvPr id="6" name="Title 1">
            <a:extLst>
              <a:ext uri="{FF2B5EF4-FFF2-40B4-BE49-F238E27FC236}">
                <a16:creationId xmlns:a16="http://schemas.microsoft.com/office/drawing/2014/main" id="{7C85E176-B7CD-086A-9469-7A538B68FF7F}"/>
              </a:ext>
            </a:extLst>
          </p:cNvPr>
          <p:cNvSpPr>
            <a:spLocks noGrp="1"/>
          </p:cNvSpPr>
          <p:nvPr>
            <p:ph type="title"/>
          </p:nvPr>
        </p:nvSpPr>
        <p:spPr>
          <a:xfrm>
            <a:off x="532563" y="174206"/>
            <a:ext cx="10821237" cy="579420"/>
          </a:xfrm>
          <a:solidFill>
            <a:schemeClr val="accent1">
              <a:lumMod val="40000"/>
              <a:lumOff val="60000"/>
            </a:schemeClr>
          </a:solidFill>
        </p:spPr>
        <p:txBody>
          <a:bodyPr>
            <a:normAutofit fontScale="90000"/>
          </a:bodyPr>
          <a:lstStyle/>
          <a:p>
            <a:r>
              <a:rPr lang="en-US" b="1" dirty="0"/>
              <a:t>Fritzing  and simulation by using breadboard</a:t>
            </a:r>
          </a:p>
        </p:txBody>
      </p:sp>
      <p:sp>
        <p:nvSpPr>
          <p:cNvPr id="7" name="Freeform: Shape 6">
            <a:extLst>
              <a:ext uri="{FF2B5EF4-FFF2-40B4-BE49-F238E27FC236}">
                <a16:creationId xmlns:a16="http://schemas.microsoft.com/office/drawing/2014/main" id="{BD4BFF01-2D23-A67A-25C7-E295618FE817}"/>
              </a:ext>
            </a:extLst>
          </p:cNvPr>
          <p:cNvSpPr/>
          <p:nvPr/>
        </p:nvSpPr>
        <p:spPr>
          <a:xfrm>
            <a:off x="10078027" y="5938576"/>
            <a:ext cx="1150408" cy="703708"/>
          </a:xfrm>
          <a:custGeom>
            <a:avLst/>
            <a:gdLst>
              <a:gd name="connsiteX0" fmla="*/ 291872 w 1150408"/>
              <a:gd name="connsiteY0" fmla="*/ 50242 h 703708"/>
              <a:gd name="connsiteX1" fmla="*/ 141147 w 1150408"/>
              <a:gd name="connsiteY1" fmla="*/ 110532 h 703708"/>
              <a:gd name="connsiteX2" fmla="*/ 70808 w 1150408"/>
              <a:gd name="connsiteY2" fmla="*/ 170822 h 703708"/>
              <a:gd name="connsiteX3" fmla="*/ 10518 w 1150408"/>
              <a:gd name="connsiteY3" fmla="*/ 281354 h 703708"/>
              <a:gd name="connsiteX4" fmla="*/ 20566 w 1150408"/>
              <a:gd name="connsiteY4" fmla="*/ 462224 h 703708"/>
              <a:gd name="connsiteX5" fmla="*/ 50711 w 1150408"/>
              <a:gd name="connsiteY5" fmla="*/ 522514 h 703708"/>
              <a:gd name="connsiteX6" fmla="*/ 121050 w 1150408"/>
              <a:gd name="connsiteY6" fmla="*/ 612949 h 703708"/>
              <a:gd name="connsiteX7" fmla="*/ 231582 w 1150408"/>
              <a:gd name="connsiteY7" fmla="*/ 653143 h 703708"/>
              <a:gd name="connsiteX8" fmla="*/ 623468 w 1150408"/>
              <a:gd name="connsiteY8" fmla="*/ 693336 h 703708"/>
              <a:gd name="connsiteX9" fmla="*/ 744048 w 1150408"/>
              <a:gd name="connsiteY9" fmla="*/ 703384 h 703708"/>
              <a:gd name="connsiteX10" fmla="*/ 854580 w 1150408"/>
              <a:gd name="connsiteY10" fmla="*/ 663191 h 703708"/>
              <a:gd name="connsiteX11" fmla="*/ 914870 w 1150408"/>
              <a:gd name="connsiteY11" fmla="*/ 602901 h 703708"/>
              <a:gd name="connsiteX12" fmla="*/ 1135933 w 1150408"/>
              <a:gd name="connsiteY12" fmla="*/ 341644 h 703708"/>
              <a:gd name="connsiteX13" fmla="*/ 1135933 w 1150408"/>
              <a:gd name="connsiteY13" fmla="*/ 170822 h 703708"/>
              <a:gd name="connsiteX14" fmla="*/ 1085692 w 1150408"/>
              <a:gd name="connsiteY14" fmla="*/ 130628 h 703708"/>
              <a:gd name="connsiteX15" fmla="*/ 985208 w 1150408"/>
              <a:gd name="connsiteY15" fmla="*/ 80387 h 703708"/>
              <a:gd name="connsiteX16" fmla="*/ 914870 w 1150408"/>
              <a:gd name="connsiteY16" fmla="*/ 30145 h 703708"/>
              <a:gd name="connsiteX17" fmla="*/ 834483 w 1150408"/>
              <a:gd name="connsiteY17" fmla="*/ 0 h 703708"/>
              <a:gd name="connsiteX18" fmla="*/ 643564 w 1150408"/>
              <a:gd name="connsiteY18" fmla="*/ 10048 h 703708"/>
              <a:gd name="connsiteX19" fmla="*/ 352162 w 1150408"/>
              <a:gd name="connsiteY19" fmla="*/ 20097 h 703708"/>
              <a:gd name="connsiteX20" fmla="*/ 311969 w 1150408"/>
              <a:gd name="connsiteY20" fmla="*/ 40193 h 703708"/>
              <a:gd name="connsiteX21" fmla="*/ 261727 w 1150408"/>
              <a:gd name="connsiteY21" fmla="*/ 60290 h 703708"/>
              <a:gd name="connsiteX22" fmla="*/ 221533 w 1150408"/>
              <a:gd name="connsiteY22" fmla="*/ 70338 h 7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0408" h="703708">
                <a:moveTo>
                  <a:pt x="291872" y="50242"/>
                </a:moveTo>
                <a:cubicBezTo>
                  <a:pt x="152284" y="161911"/>
                  <a:pt x="362478" y="6376"/>
                  <a:pt x="141147" y="110532"/>
                </a:cubicBezTo>
                <a:cubicBezTo>
                  <a:pt x="113206" y="123681"/>
                  <a:pt x="94254" y="150725"/>
                  <a:pt x="70808" y="170822"/>
                </a:cubicBezTo>
                <a:cubicBezTo>
                  <a:pt x="50711" y="207666"/>
                  <a:pt x="25027" y="241973"/>
                  <a:pt x="10518" y="281354"/>
                </a:cubicBezTo>
                <a:cubicBezTo>
                  <a:pt x="-10424" y="338196"/>
                  <a:pt x="3595" y="407916"/>
                  <a:pt x="20566" y="462224"/>
                </a:cubicBezTo>
                <a:cubicBezTo>
                  <a:pt x="27268" y="483670"/>
                  <a:pt x="39952" y="502789"/>
                  <a:pt x="50711" y="522514"/>
                </a:cubicBezTo>
                <a:cubicBezTo>
                  <a:pt x="65507" y="549639"/>
                  <a:pt x="91395" y="597133"/>
                  <a:pt x="121050" y="612949"/>
                </a:cubicBezTo>
                <a:cubicBezTo>
                  <a:pt x="155642" y="631398"/>
                  <a:pt x="193946" y="642166"/>
                  <a:pt x="231582" y="653143"/>
                </a:cubicBezTo>
                <a:cubicBezTo>
                  <a:pt x="395287" y="700891"/>
                  <a:pt x="418659" y="685459"/>
                  <a:pt x="623468" y="693336"/>
                </a:cubicBezTo>
                <a:cubicBezTo>
                  <a:pt x="663661" y="696685"/>
                  <a:pt x="703771" y="705504"/>
                  <a:pt x="744048" y="703384"/>
                </a:cubicBezTo>
                <a:cubicBezTo>
                  <a:pt x="784640" y="701248"/>
                  <a:pt x="819698" y="680632"/>
                  <a:pt x="854580" y="663191"/>
                </a:cubicBezTo>
                <a:cubicBezTo>
                  <a:pt x="901940" y="592149"/>
                  <a:pt x="840088" y="677683"/>
                  <a:pt x="914870" y="602901"/>
                </a:cubicBezTo>
                <a:cubicBezTo>
                  <a:pt x="1001124" y="516647"/>
                  <a:pt x="1058559" y="438362"/>
                  <a:pt x="1135933" y="341644"/>
                </a:cubicBezTo>
                <a:cubicBezTo>
                  <a:pt x="1147981" y="281407"/>
                  <a:pt x="1161360" y="238628"/>
                  <a:pt x="1135933" y="170822"/>
                </a:cubicBezTo>
                <a:cubicBezTo>
                  <a:pt x="1128403" y="150741"/>
                  <a:pt x="1103537" y="142525"/>
                  <a:pt x="1085692" y="130628"/>
                </a:cubicBezTo>
                <a:cubicBezTo>
                  <a:pt x="1028883" y="92755"/>
                  <a:pt x="1032058" y="96003"/>
                  <a:pt x="985208" y="80387"/>
                </a:cubicBezTo>
                <a:cubicBezTo>
                  <a:pt x="961762" y="63640"/>
                  <a:pt x="939758" y="44663"/>
                  <a:pt x="914870" y="30145"/>
                </a:cubicBezTo>
                <a:cubicBezTo>
                  <a:pt x="898847" y="20798"/>
                  <a:pt x="855871" y="7129"/>
                  <a:pt x="834483" y="0"/>
                </a:cubicBezTo>
                <a:lnTo>
                  <a:pt x="643564" y="10048"/>
                </a:lnTo>
                <a:cubicBezTo>
                  <a:pt x="546457" y="14094"/>
                  <a:pt x="448955" y="11298"/>
                  <a:pt x="352162" y="20097"/>
                </a:cubicBezTo>
                <a:cubicBezTo>
                  <a:pt x="337245" y="21453"/>
                  <a:pt x="325657" y="34110"/>
                  <a:pt x="311969" y="40193"/>
                </a:cubicBezTo>
                <a:cubicBezTo>
                  <a:pt x="295486" y="47519"/>
                  <a:pt x="278839" y="54586"/>
                  <a:pt x="261727" y="60290"/>
                </a:cubicBezTo>
                <a:cubicBezTo>
                  <a:pt x="248625" y="64657"/>
                  <a:pt x="221533" y="70338"/>
                  <a:pt x="221533" y="70338"/>
                </a:cubicBezTo>
              </a:path>
            </a:pathLst>
          </a:cu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84CB31-ECEA-F1B5-4A4B-4DFEA429DA18}"/>
              </a:ext>
            </a:extLst>
          </p:cNvPr>
          <p:cNvSpPr txBox="1"/>
          <p:nvPr/>
        </p:nvSpPr>
        <p:spPr>
          <a:xfrm>
            <a:off x="532563" y="4793064"/>
            <a:ext cx="5124659" cy="771346"/>
          </a:xfrm>
          <a:prstGeom prst="snip2DiagRect">
            <a:avLst/>
          </a:prstGeom>
          <a:solidFill>
            <a:schemeClr val="accent1">
              <a:lumMod val="60000"/>
              <a:lumOff val="40000"/>
            </a:schemeClr>
          </a:solidFill>
          <a:ln>
            <a:solidFill>
              <a:schemeClr val="accent1">
                <a:lumMod val="75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a:latin typeface="Bookman Old Style" panose="02050604050505020204" pitchFamily="18" charset="0"/>
              </a:rPr>
              <a:t>Interface after connecting components without simulation</a:t>
            </a:r>
          </a:p>
        </p:txBody>
      </p:sp>
      <p:cxnSp>
        <p:nvCxnSpPr>
          <p:cNvPr id="10" name="Connector: Elbow 9">
            <a:extLst>
              <a:ext uri="{FF2B5EF4-FFF2-40B4-BE49-F238E27FC236}">
                <a16:creationId xmlns:a16="http://schemas.microsoft.com/office/drawing/2014/main" id="{9FAC5EF0-00F7-0B4F-1F75-B55F18A259C5}"/>
              </a:ext>
            </a:extLst>
          </p:cNvPr>
          <p:cNvCxnSpPr/>
          <p:nvPr/>
        </p:nvCxnSpPr>
        <p:spPr>
          <a:xfrm>
            <a:off x="5657222" y="5215095"/>
            <a:ext cx="4420805" cy="974578"/>
          </a:xfrm>
          <a:prstGeom prst="bentConnector3">
            <a:avLst>
              <a:gd name="adj1" fmla="val 34998"/>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4150DC5-D9E9-8782-ED08-FB73199C69E8}"/>
              </a:ext>
            </a:extLst>
          </p:cNvPr>
          <p:cNvSpPr/>
          <p:nvPr/>
        </p:nvSpPr>
        <p:spPr>
          <a:xfrm>
            <a:off x="834013" y="4069582"/>
            <a:ext cx="633046" cy="5794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1</a:t>
            </a:r>
            <a:endParaRPr lang="en-US" b="1" dirty="0">
              <a:solidFill>
                <a:srgbClr val="FF0000"/>
              </a:solidFill>
            </a:endParaRPr>
          </a:p>
        </p:txBody>
      </p:sp>
    </p:spTree>
    <p:extLst>
      <p:ext uri="{BB962C8B-B14F-4D97-AF65-F5344CB8AC3E}">
        <p14:creationId xmlns:p14="http://schemas.microsoft.com/office/powerpoint/2010/main" val="140529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800" decel="100000"/>
                                        <p:tgtEl>
                                          <p:spTgt spid="10"/>
                                        </p:tgtEl>
                                      </p:cBhvr>
                                    </p:animEffect>
                                    <p:anim calcmode="lin" valueType="num">
                                      <p:cBhvr>
                                        <p:cTn id="8" dur="800" decel="100000" fill="hold"/>
                                        <p:tgtEl>
                                          <p:spTgt spid="10"/>
                                        </p:tgtEl>
                                        <p:attrNameLst>
                                          <p:attrName>style.rotation</p:attrName>
                                        </p:attrNameLst>
                                      </p:cBhvr>
                                      <p:tavLst>
                                        <p:tav tm="0">
                                          <p:val>
                                            <p:fltVal val="-90"/>
                                          </p:val>
                                        </p:tav>
                                        <p:tav tm="100000">
                                          <p:val>
                                            <p:fltVal val="0"/>
                                          </p:val>
                                        </p:tav>
                                      </p:tavLst>
                                    </p:anim>
                                    <p:anim calcmode="lin" valueType="num">
                                      <p:cBhvr>
                                        <p:cTn id="9" dur="800" decel="100000" fill="hold"/>
                                        <p:tgtEl>
                                          <p:spTgt spid="10"/>
                                        </p:tgtEl>
                                        <p:attrNameLst>
                                          <p:attrName>ppt_x</p:attrName>
                                        </p:attrNameLst>
                                      </p:cBhvr>
                                      <p:tavLst>
                                        <p:tav tm="0">
                                          <p:val>
                                            <p:strVal val="#ppt_x+0.4"/>
                                          </p:val>
                                        </p:tav>
                                        <p:tav tm="100000">
                                          <p:val>
                                            <p:strVal val="#ppt_x-0.05"/>
                                          </p:val>
                                        </p:tav>
                                      </p:tavLst>
                                    </p:anim>
                                    <p:anim calcmode="lin" valueType="num">
                                      <p:cBhvr>
                                        <p:cTn id="10" dur="800" decel="100000" fill="hold"/>
                                        <p:tgtEl>
                                          <p:spTgt spid="1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decel="100000"/>
                                        <p:tgtEl>
                                          <p:spTgt spid="8"/>
                                        </p:tgtEl>
                                      </p:cBhvr>
                                    </p:animEffect>
                                    <p:anim calcmode="lin" valueType="num">
                                      <p:cBhvr>
                                        <p:cTn id="16" dur="800" decel="100000" fill="hold"/>
                                        <p:tgtEl>
                                          <p:spTgt spid="8"/>
                                        </p:tgtEl>
                                        <p:attrNameLst>
                                          <p:attrName>style.rotation</p:attrName>
                                        </p:attrNameLst>
                                      </p:cBhvr>
                                      <p:tavLst>
                                        <p:tav tm="0">
                                          <p:val>
                                            <p:fltVal val="-90"/>
                                          </p:val>
                                        </p:tav>
                                        <p:tav tm="100000">
                                          <p:val>
                                            <p:fltVal val="0"/>
                                          </p:val>
                                        </p:tav>
                                      </p:tavLst>
                                    </p:anim>
                                    <p:anim calcmode="lin" valueType="num">
                                      <p:cBhvr>
                                        <p:cTn id="17" dur="800" decel="100000" fill="hold"/>
                                        <p:tgtEl>
                                          <p:spTgt spid="8"/>
                                        </p:tgtEl>
                                        <p:attrNameLst>
                                          <p:attrName>ppt_x</p:attrName>
                                        </p:attrNameLst>
                                      </p:cBhvr>
                                      <p:tavLst>
                                        <p:tav tm="0">
                                          <p:val>
                                            <p:strVal val="#ppt_x+0.4"/>
                                          </p:val>
                                        </p:tav>
                                        <p:tav tm="100000">
                                          <p:val>
                                            <p:strVal val="#ppt_x-0.05"/>
                                          </p:val>
                                        </p:tav>
                                      </p:tavLst>
                                    </p:anim>
                                    <p:anim calcmode="lin" valueType="num">
                                      <p:cBhvr>
                                        <p:cTn id="18" dur="800" decel="100000" fill="hold"/>
                                        <p:tgtEl>
                                          <p:spTgt spid="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800" decel="100000"/>
                                        <p:tgtEl>
                                          <p:spTgt spid="7"/>
                                        </p:tgtEl>
                                      </p:cBhvr>
                                    </p:animEffect>
                                    <p:anim calcmode="lin" valueType="num">
                                      <p:cBhvr>
                                        <p:cTn id="24" dur="800" decel="100000" fill="hold"/>
                                        <p:tgtEl>
                                          <p:spTgt spid="7"/>
                                        </p:tgtEl>
                                        <p:attrNameLst>
                                          <p:attrName>style.rotation</p:attrName>
                                        </p:attrNameLst>
                                      </p:cBhvr>
                                      <p:tavLst>
                                        <p:tav tm="0">
                                          <p:val>
                                            <p:fltVal val="-90"/>
                                          </p:val>
                                        </p:tav>
                                        <p:tav tm="100000">
                                          <p:val>
                                            <p:fltVal val="0"/>
                                          </p:val>
                                        </p:tav>
                                      </p:tavLst>
                                    </p:anim>
                                    <p:anim calcmode="lin" valueType="num">
                                      <p:cBhvr>
                                        <p:cTn id="25" dur="800" decel="100000" fill="hold"/>
                                        <p:tgtEl>
                                          <p:spTgt spid="7"/>
                                        </p:tgtEl>
                                        <p:attrNameLst>
                                          <p:attrName>ppt_x</p:attrName>
                                        </p:attrNameLst>
                                      </p:cBhvr>
                                      <p:tavLst>
                                        <p:tav tm="0">
                                          <p:val>
                                            <p:strVal val="#ppt_x+0.4"/>
                                          </p:val>
                                        </p:tav>
                                        <p:tav tm="100000">
                                          <p:val>
                                            <p:strVal val="#ppt_x-0.05"/>
                                          </p:val>
                                        </p:tav>
                                      </p:tavLst>
                                    </p:anim>
                                    <p:anim calcmode="lin" valueType="num">
                                      <p:cBhvr>
                                        <p:cTn id="26" dur="800" decel="100000" fill="hold"/>
                                        <p:tgtEl>
                                          <p:spTgt spid="7"/>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787147-994F-F2C1-2E47-5DF6C857B5B7}"/>
              </a:ext>
            </a:extLst>
          </p:cNvPr>
          <p:cNvSpPr>
            <a:spLocks noGrp="1"/>
          </p:cNvSpPr>
          <p:nvPr>
            <p:ph idx="1"/>
          </p:nvPr>
        </p:nvSpPr>
        <p:spPr>
          <a:xfrm>
            <a:off x="528320" y="355107"/>
            <a:ext cx="11450320" cy="6777213"/>
          </a:xfrm>
        </p:spPr>
        <p:txBody>
          <a:bodyPr/>
          <a:lstStyle/>
          <a:p>
            <a:pPr marL="0" indent="0">
              <a:buNone/>
            </a:pPr>
            <a:r>
              <a:rPr lang="en-US" sz="3600" b="1" dirty="0"/>
              <a:t>OR</a:t>
            </a:r>
          </a:p>
          <a:p>
            <a:pPr marL="0" indent="0" algn="just">
              <a:buNone/>
            </a:pP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It can be said as a dedicated computer system that has been developed for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some particular reason</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But it is not our traditional computer system or general-purpose computers, these are the Embedded systems that may work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independently</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or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attached</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to a larger system to work on a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few specific functions</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These embedded systems can work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without</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 human intervention or with </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little </a:t>
            </a:r>
            <a:r>
              <a:rPr lang="en-US" sz="3200" dirty="0">
                <a:effectLst/>
                <a:latin typeface="Times New Roman" panose="02020603050405020304" pitchFamily="18" charset="0"/>
                <a:ea typeface="Calibri" panose="020F0502020204030204" pitchFamily="34" charset="0"/>
                <a:cs typeface="Times New Roman" panose="02020603050405020304" pitchFamily="18" charset="0"/>
              </a:rPr>
              <a:t>human intervention.</a:t>
            </a:r>
          </a:p>
          <a:p>
            <a:pPr marL="0" indent="0" algn="just">
              <a:buNone/>
            </a:pPr>
            <a:r>
              <a:rPr lang="en-US" sz="3200" b="1" dirty="0">
                <a:latin typeface="Times New Roman" panose="02020603050405020304" pitchFamily="18" charset="0"/>
                <a:cs typeface="Times New Roman" panose="02020603050405020304" pitchFamily="18" charset="0"/>
              </a:rPr>
              <a:t>OR</a:t>
            </a:r>
          </a:p>
          <a:p>
            <a:pPr marL="0" indent="0" algn="just">
              <a:buNone/>
            </a:pPr>
            <a:r>
              <a:rPr lang="en-US" sz="3200" dirty="0">
                <a:latin typeface="Times New Roman" panose="02020603050405020304" pitchFamily="18" charset="0"/>
                <a:ea typeface="Calibri" panose="020F0502020204030204" pitchFamily="34" charset="0"/>
              </a:rPr>
              <a:t>It is a</a:t>
            </a:r>
            <a:r>
              <a:rPr lang="en-US" sz="3200" dirty="0">
                <a:effectLst/>
                <a:latin typeface="Times New Roman" panose="02020603050405020304" pitchFamily="18" charset="0"/>
                <a:ea typeface="Calibri" panose="020F0502020204030204" pitchFamily="34" charset="0"/>
              </a:rPr>
              <a:t>n Electronic/Electro mechanical system which is designed to perform a specific function and is a combination of both hardware and firmware (Software) E.g. Electronic Toys, Mobile Handsets, Washing Machines, Air Conditioners,</a:t>
            </a:r>
            <a:r>
              <a:rPr lang="en-US" sz="1800" dirty="0">
                <a:effectLst/>
                <a:latin typeface="Times New Roman" panose="02020603050405020304" pitchFamily="18" charset="0"/>
                <a:ea typeface="Calibri" panose="020F0502020204030204" pitchFamily="34" charset="0"/>
              </a:rPr>
              <a:t>  etc.</a:t>
            </a:r>
            <a:endParaRPr lang="en-US" dirty="0"/>
          </a:p>
        </p:txBody>
      </p:sp>
    </p:spTree>
    <p:extLst>
      <p:ext uri="{BB962C8B-B14F-4D97-AF65-F5344CB8AC3E}">
        <p14:creationId xmlns:p14="http://schemas.microsoft.com/office/powerpoint/2010/main" val="2277957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F29416-22DF-E345-44D8-A85FA98507D8}"/>
              </a:ext>
            </a:extLst>
          </p:cNvPr>
          <p:cNvPicPr>
            <a:picLocks noChangeAspect="1"/>
          </p:cNvPicPr>
          <p:nvPr/>
        </p:nvPicPr>
        <p:blipFill>
          <a:blip r:embed="rId2"/>
          <a:stretch>
            <a:fillRect/>
          </a:stretch>
        </p:blipFill>
        <p:spPr>
          <a:xfrm>
            <a:off x="663192" y="763675"/>
            <a:ext cx="11132580" cy="5848140"/>
          </a:xfrm>
          <a:prstGeom prst="rect">
            <a:avLst/>
          </a:prstGeom>
        </p:spPr>
      </p:pic>
      <p:sp>
        <p:nvSpPr>
          <p:cNvPr id="7" name="TextBox 6">
            <a:extLst>
              <a:ext uri="{FF2B5EF4-FFF2-40B4-BE49-F238E27FC236}">
                <a16:creationId xmlns:a16="http://schemas.microsoft.com/office/drawing/2014/main" id="{47AE4A47-9C2E-E669-509C-E2EAB1652723}"/>
              </a:ext>
            </a:extLst>
          </p:cNvPr>
          <p:cNvSpPr txBox="1"/>
          <p:nvPr/>
        </p:nvSpPr>
        <p:spPr>
          <a:xfrm>
            <a:off x="1698172" y="4772966"/>
            <a:ext cx="2883876" cy="715089"/>
          </a:xfrm>
          <a:prstGeom prst="round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Make sure that you finish to click on simulation icon</a:t>
            </a:r>
          </a:p>
        </p:txBody>
      </p:sp>
      <p:cxnSp>
        <p:nvCxnSpPr>
          <p:cNvPr id="9" name="Straight Arrow Connector 8">
            <a:extLst>
              <a:ext uri="{FF2B5EF4-FFF2-40B4-BE49-F238E27FC236}">
                <a16:creationId xmlns:a16="http://schemas.microsoft.com/office/drawing/2014/main" id="{CC2F9FA4-9BD9-EF3C-5C5F-903B71118EC4}"/>
              </a:ext>
            </a:extLst>
          </p:cNvPr>
          <p:cNvCxnSpPr/>
          <p:nvPr/>
        </p:nvCxnSpPr>
        <p:spPr>
          <a:xfrm>
            <a:off x="4572000" y="5255288"/>
            <a:ext cx="5586884" cy="9545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1B9DAF-A589-29C8-9C34-0F60994AFD85}"/>
              </a:ext>
            </a:extLst>
          </p:cNvPr>
          <p:cNvSpPr txBox="1"/>
          <p:nvPr/>
        </p:nvSpPr>
        <p:spPr>
          <a:xfrm>
            <a:off x="838200" y="4853354"/>
            <a:ext cx="699198" cy="822305"/>
          </a:xfrm>
          <a:prstGeom prst="ellipse">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a:solidFill>
                  <a:srgbClr val="FF0000"/>
                </a:solidFill>
              </a:rPr>
              <a:t>2</a:t>
            </a:r>
            <a:endParaRPr lang="en-US" b="1" dirty="0">
              <a:solidFill>
                <a:srgbClr val="FF0000"/>
              </a:solidFill>
            </a:endParaRPr>
          </a:p>
        </p:txBody>
      </p:sp>
      <p:sp>
        <p:nvSpPr>
          <p:cNvPr id="12" name="Title 11">
            <a:extLst>
              <a:ext uri="{FF2B5EF4-FFF2-40B4-BE49-F238E27FC236}">
                <a16:creationId xmlns:a16="http://schemas.microsoft.com/office/drawing/2014/main" id="{E37D0D04-FBF3-23C5-5238-B064018175D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8019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decel="100000"/>
                                        <p:tgtEl>
                                          <p:spTgt spid="7"/>
                                        </p:tgtEl>
                                      </p:cBhvr>
                                    </p:animEffect>
                                    <p:anim calcmode="lin" valueType="num">
                                      <p:cBhvr>
                                        <p:cTn id="16" dur="800" decel="100000" fill="hold"/>
                                        <p:tgtEl>
                                          <p:spTgt spid="7"/>
                                        </p:tgtEl>
                                        <p:attrNameLst>
                                          <p:attrName>style.rotation</p:attrName>
                                        </p:attrNameLst>
                                      </p:cBhvr>
                                      <p:tavLst>
                                        <p:tav tm="0">
                                          <p:val>
                                            <p:fltVal val="-90"/>
                                          </p:val>
                                        </p:tav>
                                        <p:tav tm="100000">
                                          <p:val>
                                            <p:fltVal val="0"/>
                                          </p:val>
                                        </p:tav>
                                      </p:tavLst>
                                    </p:anim>
                                    <p:anim calcmode="lin" valueType="num">
                                      <p:cBhvr>
                                        <p:cTn id="17" dur="800" decel="100000" fill="hold"/>
                                        <p:tgtEl>
                                          <p:spTgt spid="7"/>
                                        </p:tgtEl>
                                        <p:attrNameLst>
                                          <p:attrName>ppt_x</p:attrName>
                                        </p:attrNameLst>
                                      </p:cBhvr>
                                      <p:tavLst>
                                        <p:tav tm="0">
                                          <p:val>
                                            <p:strVal val="#ppt_x+0.4"/>
                                          </p:val>
                                        </p:tav>
                                        <p:tav tm="100000">
                                          <p:val>
                                            <p:strVal val="#ppt_x-0.05"/>
                                          </p:val>
                                        </p:tav>
                                      </p:tavLst>
                                    </p:anim>
                                    <p:anim calcmode="lin" valueType="num">
                                      <p:cBhvr>
                                        <p:cTn id="18" dur="800" decel="100000" fill="hold"/>
                                        <p:tgtEl>
                                          <p:spTgt spid="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800" decel="100000"/>
                                        <p:tgtEl>
                                          <p:spTgt spid="10"/>
                                        </p:tgtEl>
                                      </p:cBhvr>
                                    </p:animEffect>
                                    <p:anim calcmode="lin" valueType="num">
                                      <p:cBhvr>
                                        <p:cTn id="24" dur="800" decel="100000" fill="hold"/>
                                        <p:tgtEl>
                                          <p:spTgt spid="10"/>
                                        </p:tgtEl>
                                        <p:attrNameLst>
                                          <p:attrName>style.rotation</p:attrName>
                                        </p:attrNameLst>
                                      </p:cBhvr>
                                      <p:tavLst>
                                        <p:tav tm="0">
                                          <p:val>
                                            <p:fltVal val="-90"/>
                                          </p:val>
                                        </p:tav>
                                        <p:tav tm="100000">
                                          <p:val>
                                            <p:fltVal val="0"/>
                                          </p:val>
                                        </p:tav>
                                      </p:tavLst>
                                    </p:anim>
                                    <p:anim calcmode="lin" valueType="num">
                                      <p:cBhvr>
                                        <p:cTn id="25" dur="800" decel="100000" fill="hold"/>
                                        <p:tgtEl>
                                          <p:spTgt spid="10"/>
                                        </p:tgtEl>
                                        <p:attrNameLst>
                                          <p:attrName>ppt_x</p:attrName>
                                        </p:attrNameLst>
                                      </p:cBhvr>
                                      <p:tavLst>
                                        <p:tav tm="0">
                                          <p:val>
                                            <p:strVal val="#ppt_x+0.4"/>
                                          </p:val>
                                        </p:tav>
                                        <p:tav tm="100000">
                                          <p:val>
                                            <p:strVal val="#ppt_x-0.05"/>
                                          </p:val>
                                        </p:tav>
                                      </p:tavLst>
                                    </p:anim>
                                    <p:anim calcmode="lin" valueType="num">
                                      <p:cBhvr>
                                        <p:cTn id="26" dur="800" decel="100000" fill="hold"/>
                                        <p:tgtEl>
                                          <p:spTgt spid="10"/>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50DFB-9718-83AE-7366-A5AFFDD74F56}"/>
              </a:ext>
            </a:extLst>
          </p:cNvPr>
          <p:cNvPicPr>
            <a:picLocks noChangeAspect="1"/>
          </p:cNvPicPr>
          <p:nvPr/>
        </p:nvPicPr>
        <p:blipFill>
          <a:blip r:embed="rId2"/>
          <a:stretch>
            <a:fillRect/>
          </a:stretch>
        </p:blipFill>
        <p:spPr>
          <a:xfrm>
            <a:off x="0" y="916932"/>
            <a:ext cx="12192000" cy="5024135"/>
          </a:xfrm>
          <a:prstGeom prst="rect">
            <a:avLst/>
          </a:prstGeom>
        </p:spPr>
      </p:pic>
      <p:sp>
        <p:nvSpPr>
          <p:cNvPr id="6" name="Freeform: Shape 5">
            <a:extLst>
              <a:ext uri="{FF2B5EF4-FFF2-40B4-BE49-F238E27FC236}">
                <a16:creationId xmlns:a16="http://schemas.microsoft.com/office/drawing/2014/main" id="{6715B82C-19FC-ADCF-19BC-860F77FC2902}"/>
              </a:ext>
            </a:extLst>
          </p:cNvPr>
          <p:cNvSpPr/>
          <p:nvPr/>
        </p:nvSpPr>
        <p:spPr>
          <a:xfrm>
            <a:off x="5265336" y="5586884"/>
            <a:ext cx="3406549" cy="693336"/>
          </a:xfrm>
          <a:custGeom>
            <a:avLst/>
            <a:gdLst>
              <a:gd name="connsiteX0" fmla="*/ 0 w 3406549"/>
              <a:gd name="connsiteY0" fmla="*/ 0 h 693336"/>
              <a:gd name="connsiteX1" fmla="*/ 20097 w 3406549"/>
              <a:gd name="connsiteY1" fmla="*/ 190918 h 693336"/>
              <a:gd name="connsiteX2" fmla="*/ 50242 w 3406549"/>
              <a:gd name="connsiteY2" fmla="*/ 241160 h 693336"/>
              <a:gd name="connsiteX3" fmla="*/ 140677 w 3406549"/>
              <a:gd name="connsiteY3" fmla="*/ 351692 h 693336"/>
              <a:gd name="connsiteX4" fmla="*/ 251209 w 3406549"/>
              <a:gd name="connsiteY4" fmla="*/ 452175 h 693336"/>
              <a:gd name="connsiteX5" fmla="*/ 301451 w 3406549"/>
              <a:gd name="connsiteY5" fmla="*/ 472272 h 693336"/>
              <a:gd name="connsiteX6" fmla="*/ 432079 w 3406549"/>
              <a:gd name="connsiteY6" fmla="*/ 542611 h 693336"/>
              <a:gd name="connsiteX7" fmla="*/ 673240 w 3406549"/>
              <a:gd name="connsiteY7" fmla="*/ 582804 h 693336"/>
              <a:gd name="connsiteX8" fmla="*/ 924449 w 3406549"/>
              <a:gd name="connsiteY8" fmla="*/ 622997 h 693336"/>
              <a:gd name="connsiteX9" fmla="*/ 1225899 w 3406549"/>
              <a:gd name="connsiteY9" fmla="*/ 633046 h 693336"/>
              <a:gd name="connsiteX10" fmla="*/ 1567543 w 3406549"/>
              <a:gd name="connsiteY10" fmla="*/ 663191 h 693336"/>
              <a:gd name="connsiteX11" fmla="*/ 1678075 w 3406549"/>
              <a:gd name="connsiteY11" fmla="*/ 673239 h 693336"/>
              <a:gd name="connsiteX12" fmla="*/ 1989574 w 3406549"/>
              <a:gd name="connsiteY12" fmla="*/ 693336 h 693336"/>
              <a:gd name="connsiteX13" fmla="*/ 2883877 w 3406549"/>
              <a:gd name="connsiteY13" fmla="*/ 653142 h 693336"/>
              <a:gd name="connsiteX14" fmla="*/ 3145134 w 3406549"/>
              <a:gd name="connsiteY14" fmla="*/ 592852 h 693336"/>
              <a:gd name="connsiteX15" fmla="*/ 3245618 w 3406549"/>
              <a:gd name="connsiteY15" fmla="*/ 542611 h 693336"/>
              <a:gd name="connsiteX16" fmla="*/ 3315956 w 3406549"/>
              <a:gd name="connsiteY16" fmla="*/ 462224 h 693336"/>
              <a:gd name="connsiteX17" fmla="*/ 3366198 w 3406549"/>
              <a:gd name="connsiteY17" fmla="*/ 371789 h 693336"/>
              <a:gd name="connsiteX18" fmla="*/ 3396343 w 3406549"/>
              <a:gd name="connsiteY18" fmla="*/ 331595 h 693336"/>
              <a:gd name="connsiteX19" fmla="*/ 3406391 w 3406549"/>
              <a:gd name="connsiteY19" fmla="*/ 211015 h 693336"/>
              <a:gd name="connsiteX20" fmla="*/ 3386295 w 3406549"/>
              <a:gd name="connsiteY20" fmla="*/ 40193 h 693336"/>
              <a:gd name="connsiteX21" fmla="*/ 3386295 w 3406549"/>
              <a:gd name="connsiteY21" fmla="*/ 10048 h 69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06549" h="693336">
                <a:moveTo>
                  <a:pt x="0" y="0"/>
                </a:moveTo>
                <a:cubicBezTo>
                  <a:pt x="6699" y="63639"/>
                  <a:pt x="7046" y="128272"/>
                  <a:pt x="20097" y="190918"/>
                </a:cubicBezTo>
                <a:cubicBezTo>
                  <a:pt x="24080" y="210038"/>
                  <a:pt x="40890" y="224014"/>
                  <a:pt x="50242" y="241160"/>
                </a:cubicBezTo>
                <a:cubicBezTo>
                  <a:pt x="105091" y="341717"/>
                  <a:pt x="47985" y="267426"/>
                  <a:pt x="140677" y="351692"/>
                </a:cubicBezTo>
                <a:cubicBezTo>
                  <a:pt x="181012" y="388361"/>
                  <a:pt x="204098" y="422195"/>
                  <a:pt x="251209" y="452175"/>
                </a:cubicBezTo>
                <a:cubicBezTo>
                  <a:pt x="266427" y="461859"/>
                  <a:pt x="285318" y="464205"/>
                  <a:pt x="301451" y="472272"/>
                </a:cubicBezTo>
                <a:cubicBezTo>
                  <a:pt x="371289" y="507191"/>
                  <a:pt x="343570" y="510002"/>
                  <a:pt x="432079" y="542611"/>
                </a:cubicBezTo>
                <a:cubicBezTo>
                  <a:pt x="534625" y="580392"/>
                  <a:pt x="561847" y="574236"/>
                  <a:pt x="673240" y="582804"/>
                </a:cubicBezTo>
                <a:cubicBezTo>
                  <a:pt x="738041" y="594586"/>
                  <a:pt x="863496" y="618841"/>
                  <a:pt x="924449" y="622997"/>
                </a:cubicBezTo>
                <a:cubicBezTo>
                  <a:pt x="1024755" y="629836"/>
                  <a:pt x="1125416" y="629696"/>
                  <a:pt x="1225899" y="633046"/>
                </a:cubicBezTo>
                <a:cubicBezTo>
                  <a:pt x="1452117" y="667847"/>
                  <a:pt x="1270981" y="644656"/>
                  <a:pt x="1567543" y="663191"/>
                </a:cubicBezTo>
                <a:cubicBezTo>
                  <a:pt x="1604467" y="665499"/>
                  <a:pt x="1641197" y="670289"/>
                  <a:pt x="1678075" y="673239"/>
                </a:cubicBezTo>
                <a:cubicBezTo>
                  <a:pt x="1795655" y="682645"/>
                  <a:pt x="1868874" y="686236"/>
                  <a:pt x="1989574" y="693336"/>
                </a:cubicBezTo>
                <a:cubicBezTo>
                  <a:pt x="2371576" y="683149"/>
                  <a:pt x="2573403" y="706672"/>
                  <a:pt x="2883877" y="653142"/>
                </a:cubicBezTo>
                <a:cubicBezTo>
                  <a:pt x="2935782" y="644193"/>
                  <a:pt x="3086739" y="615097"/>
                  <a:pt x="3145134" y="592852"/>
                </a:cubicBezTo>
                <a:cubicBezTo>
                  <a:pt x="3180129" y="579521"/>
                  <a:pt x="3245618" y="542611"/>
                  <a:pt x="3245618" y="542611"/>
                </a:cubicBezTo>
                <a:cubicBezTo>
                  <a:pt x="3269064" y="515815"/>
                  <a:pt x="3295423" y="491312"/>
                  <a:pt x="3315956" y="462224"/>
                </a:cubicBezTo>
                <a:cubicBezTo>
                  <a:pt x="3335843" y="434051"/>
                  <a:pt x="3348125" y="401158"/>
                  <a:pt x="3366198" y="371789"/>
                </a:cubicBezTo>
                <a:cubicBezTo>
                  <a:pt x="3374975" y="357526"/>
                  <a:pt x="3386295" y="344993"/>
                  <a:pt x="3396343" y="331595"/>
                </a:cubicBezTo>
                <a:cubicBezTo>
                  <a:pt x="3399692" y="291402"/>
                  <a:pt x="3407781" y="251324"/>
                  <a:pt x="3406391" y="211015"/>
                </a:cubicBezTo>
                <a:cubicBezTo>
                  <a:pt x="3404415" y="153716"/>
                  <a:pt x="3392000" y="97242"/>
                  <a:pt x="3386295" y="40193"/>
                </a:cubicBezTo>
                <a:cubicBezTo>
                  <a:pt x="3385295" y="30195"/>
                  <a:pt x="3386295" y="20096"/>
                  <a:pt x="3386295" y="10048"/>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2862C9DB-CDD9-524D-F3B2-6AB37D3A2003}"/>
              </a:ext>
            </a:extLst>
          </p:cNvPr>
          <p:cNvSpPr/>
          <p:nvPr/>
        </p:nvSpPr>
        <p:spPr>
          <a:xfrm>
            <a:off x="10832123" y="5194998"/>
            <a:ext cx="394410" cy="221064"/>
          </a:xfrm>
          <a:custGeom>
            <a:avLst/>
            <a:gdLst>
              <a:gd name="connsiteX0" fmla="*/ 0 w 394410"/>
              <a:gd name="connsiteY0" fmla="*/ 0 h 221064"/>
              <a:gd name="connsiteX1" fmla="*/ 30145 w 394410"/>
              <a:gd name="connsiteY1" fmla="*/ 190918 h 221064"/>
              <a:gd name="connsiteX2" fmla="*/ 70339 w 394410"/>
              <a:gd name="connsiteY2" fmla="*/ 200967 h 221064"/>
              <a:gd name="connsiteX3" fmla="*/ 221064 w 394410"/>
              <a:gd name="connsiteY3" fmla="*/ 221064 h 221064"/>
              <a:gd name="connsiteX4" fmla="*/ 351692 w 394410"/>
              <a:gd name="connsiteY4" fmla="*/ 200967 h 221064"/>
              <a:gd name="connsiteX5" fmla="*/ 391886 w 394410"/>
              <a:gd name="connsiteY5" fmla="*/ 180870 h 221064"/>
              <a:gd name="connsiteX6" fmla="*/ 381837 w 394410"/>
              <a:gd name="connsiteY6" fmla="*/ 90435 h 221064"/>
              <a:gd name="connsiteX7" fmla="*/ 371789 w 394410"/>
              <a:gd name="connsiteY7" fmla="*/ 60290 h 221064"/>
              <a:gd name="connsiteX8" fmla="*/ 271306 w 394410"/>
              <a:gd name="connsiteY8" fmla="*/ 60290 h 221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410" h="221064">
                <a:moveTo>
                  <a:pt x="0" y="0"/>
                </a:moveTo>
                <a:cubicBezTo>
                  <a:pt x="10048" y="63639"/>
                  <a:pt x="8861" y="130107"/>
                  <a:pt x="30145" y="190918"/>
                </a:cubicBezTo>
                <a:cubicBezTo>
                  <a:pt x="34707" y="203953"/>
                  <a:pt x="56857" y="197971"/>
                  <a:pt x="70339" y="200967"/>
                </a:cubicBezTo>
                <a:cubicBezTo>
                  <a:pt x="138446" y="216102"/>
                  <a:pt x="133430" y="212300"/>
                  <a:pt x="221064" y="221064"/>
                </a:cubicBezTo>
                <a:cubicBezTo>
                  <a:pt x="264607" y="214365"/>
                  <a:pt x="308808" y="211057"/>
                  <a:pt x="351692" y="200967"/>
                </a:cubicBezTo>
                <a:cubicBezTo>
                  <a:pt x="366273" y="197536"/>
                  <a:pt x="387945" y="195322"/>
                  <a:pt x="391886" y="180870"/>
                </a:cubicBezTo>
                <a:cubicBezTo>
                  <a:pt x="399866" y="151608"/>
                  <a:pt x="386823" y="120353"/>
                  <a:pt x="381837" y="90435"/>
                </a:cubicBezTo>
                <a:cubicBezTo>
                  <a:pt x="380096" y="79987"/>
                  <a:pt x="382008" y="63077"/>
                  <a:pt x="371789" y="60290"/>
                </a:cubicBezTo>
                <a:cubicBezTo>
                  <a:pt x="339475" y="51477"/>
                  <a:pt x="304800" y="60290"/>
                  <a:pt x="271306" y="60290"/>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55EF19F-749A-7C60-73D2-DB7D8FEF6345}"/>
              </a:ext>
            </a:extLst>
          </p:cNvPr>
          <p:cNvCxnSpPr>
            <a:stCxn id="6" idx="16"/>
            <a:endCxn id="7" idx="1"/>
          </p:cNvCxnSpPr>
          <p:nvPr/>
        </p:nvCxnSpPr>
        <p:spPr>
          <a:xfrm flipV="1">
            <a:off x="8581292" y="5385916"/>
            <a:ext cx="2280976" cy="6631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BF7E22-8E7C-0F90-2E6E-96AB5CB7EC1A}"/>
              </a:ext>
            </a:extLst>
          </p:cNvPr>
          <p:cNvSpPr txBox="1"/>
          <p:nvPr/>
        </p:nvSpPr>
        <p:spPr>
          <a:xfrm>
            <a:off x="339119" y="5586884"/>
            <a:ext cx="4561952" cy="783193"/>
          </a:xfrm>
          <a:prstGeom prst="round2DiagRect">
            <a:avLst/>
          </a:prstGeom>
          <a:solidFill>
            <a:schemeClr val="accent4">
              <a:lumMod val="40000"/>
              <a:lumOff val="60000"/>
            </a:schemeClr>
          </a:solidFill>
          <a:ln w="57150"/>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t>When you adjust battery value, LED can be destroyed (&gt;&gt;) or decreasing light(&lt;&lt;)</a:t>
            </a:r>
          </a:p>
        </p:txBody>
      </p:sp>
      <p:sp>
        <p:nvSpPr>
          <p:cNvPr id="15" name="TextBox 14">
            <a:extLst>
              <a:ext uri="{FF2B5EF4-FFF2-40B4-BE49-F238E27FC236}">
                <a16:creationId xmlns:a16="http://schemas.microsoft.com/office/drawing/2014/main" id="{25FF8B38-42D8-1EC2-BC79-0EB8D8638E07}"/>
              </a:ext>
            </a:extLst>
          </p:cNvPr>
          <p:cNvSpPr txBox="1"/>
          <p:nvPr/>
        </p:nvSpPr>
        <p:spPr>
          <a:xfrm>
            <a:off x="2039817" y="4746721"/>
            <a:ext cx="703384" cy="822305"/>
          </a:xfrm>
          <a:prstGeom prst="ellipse">
            <a:avLst/>
          </a:prstGeom>
          <a:solidFill>
            <a:schemeClr val="accent1">
              <a:lumMod val="20000"/>
              <a:lumOff val="80000"/>
            </a:schemeClr>
          </a:solidFill>
          <a:ln w="57150">
            <a:solidFill>
              <a:schemeClr val="accent4">
                <a:lumMod val="60000"/>
                <a:lumOff val="4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a:t>3</a:t>
            </a:r>
            <a:endParaRPr lang="en-US" sz="2000" b="1" dirty="0"/>
          </a:p>
        </p:txBody>
      </p:sp>
    </p:spTree>
    <p:extLst>
      <p:ext uri="{BB962C8B-B14F-4D97-AF65-F5344CB8AC3E}">
        <p14:creationId xmlns:p14="http://schemas.microsoft.com/office/powerpoint/2010/main" val="196428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800" decel="100000"/>
                                        <p:tgtEl>
                                          <p:spTgt spid="6"/>
                                        </p:tgtEl>
                                      </p:cBhvr>
                                    </p:animEffect>
                                    <p:anim calcmode="lin" valueType="num">
                                      <p:cBhvr>
                                        <p:cTn id="8" dur="800" decel="100000" fill="hold"/>
                                        <p:tgtEl>
                                          <p:spTgt spid="6"/>
                                        </p:tgtEl>
                                        <p:attrNameLst>
                                          <p:attrName>style.rotation</p:attrName>
                                        </p:attrNameLst>
                                      </p:cBhvr>
                                      <p:tavLst>
                                        <p:tav tm="0">
                                          <p:val>
                                            <p:fltVal val="-90"/>
                                          </p:val>
                                        </p:tav>
                                        <p:tav tm="100000">
                                          <p:val>
                                            <p:fltVal val="0"/>
                                          </p:val>
                                        </p:tav>
                                      </p:tavLst>
                                    </p:anim>
                                    <p:anim calcmode="lin" valueType="num">
                                      <p:cBhvr>
                                        <p:cTn id="9" dur="800" decel="100000" fill="hold"/>
                                        <p:tgtEl>
                                          <p:spTgt spid="6"/>
                                        </p:tgtEl>
                                        <p:attrNameLst>
                                          <p:attrName>ppt_x</p:attrName>
                                        </p:attrNameLst>
                                      </p:cBhvr>
                                      <p:tavLst>
                                        <p:tav tm="0">
                                          <p:val>
                                            <p:strVal val="#ppt_x+0.4"/>
                                          </p:val>
                                        </p:tav>
                                        <p:tav tm="100000">
                                          <p:val>
                                            <p:strVal val="#ppt_x-0.05"/>
                                          </p:val>
                                        </p:tav>
                                      </p:tavLst>
                                    </p:anim>
                                    <p:anim calcmode="lin" valueType="num">
                                      <p:cBhvr>
                                        <p:cTn id="10" dur="800" decel="100000" fill="hold"/>
                                        <p:tgtEl>
                                          <p:spTgt spid="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800" decel="100000"/>
                                        <p:tgtEl>
                                          <p:spTgt spid="9"/>
                                        </p:tgtEl>
                                      </p:cBhvr>
                                    </p:animEffect>
                                    <p:anim calcmode="lin" valueType="num">
                                      <p:cBhvr>
                                        <p:cTn id="18" dur="800" decel="100000" fill="hold"/>
                                        <p:tgtEl>
                                          <p:spTgt spid="9"/>
                                        </p:tgtEl>
                                        <p:attrNameLst>
                                          <p:attrName>style.rotation</p:attrName>
                                        </p:attrNameLst>
                                      </p:cBhvr>
                                      <p:tavLst>
                                        <p:tav tm="0">
                                          <p:val>
                                            <p:fltVal val="-90"/>
                                          </p:val>
                                        </p:tav>
                                        <p:tav tm="100000">
                                          <p:val>
                                            <p:fltVal val="0"/>
                                          </p:val>
                                        </p:tav>
                                      </p:tavLst>
                                    </p:anim>
                                    <p:anim calcmode="lin" valueType="num">
                                      <p:cBhvr>
                                        <p:cTn id="19" dur="800" decel="100000" fill="hold"/>
                                        <p:tgtEl>
                                          <p:spTgt spid="9"/>
                                        </p:tgtEl>
                                        <p:attrNameLst>
                                          <p:attrName>ppt_x</p:attrName>
                                        </p:attrNameLst>
                                      </p:cBhvr>
                                      <p:tavLst>
                                        <p:tav tm="0">
                                          <p:val>
                                            <p:strVal val="#ppt_x+0.4"/>
                                          </p:val>
                                        </p:tav>
                                        <p:tav tm="100000">
                                          <p:val>
                                            <p:strVal val="#ppt_x-0.05"/>
                                          </p:val>
                                        </p:tav>
                                      </p:tavLst>
                                    </p:anim>
                                    <p:anim calcmode="lin" valueType="num">
                                      <p:cBhvr>
                                        <p:cTn id="20" dur="800" decel="100000" fill="hold"/>
                                        <p:tgtEl>
                                          <p:spTgt spid="9"/>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800" decel="100000"/>
                                        <p:tgtEl>
                                          <p:spTgt spid="15"/>
                                        </p:tgtEl>
                                      </p:cBhvr>
                                    </p:animEffect>
                                    <p:anim calcmode="lin" valueType="num">
                                      <p:cBhvr>
                                        <p:cTn id="28" dur="800" decel="100000" fill="hold"/>
                                        <p:tgtEl>
                                          <p:spTgt spid="15"/>
                                        </p:tgtEl>
                                        <p:attrNameLst>
                                          <p:attrName>style.rotation</p:attrName>
                                        </p:attrNameLst>
                                      </p:cBhvr>
                                      <p:tavLst>
                                        <p:tav tm="0">
                                          <p:val>
                                            <p:fltVal val="-90"/>
                                          </p:val>
                                        </p:tav>
                                        <p:tav tm="100000">
                                          <p:val>
                                            <p:fltVal val="0"/>
                                          </p:val>
                                        </p:tav>
                                      </p:tavLst>
                                    </p:anim>
                                    <p:anim calcmode="lin" valueType="num">
                                      <p:cBhvr>
                                        <p:cTn id="29" dur="800" decel="100000" fill="hold"/>
                                        <p:tgtEl>
                                          <p:spTgt spid="15"/>
                                        </p:tgtEl>
                                        <p:attrNameLst>
                                          <p:attrName>ppt_x</p:attrName>
                                        </p:attrNameLst>
                                      </p:cBhvr>
                                      <p:tavLst>
                                        <p:tav tm="0">
                                          <p:val>
                                            <p:strVal val="#ppt_x+0.4"/>
                                          </p:val>
                                        </p:tav>
                                        <p:tav tm="100000">
                                          <p:val>
                                            <p:strVal val="#ppt_x-0.05"/>
                                          </p:val>
                                        </p:tav>
                                      </p:tavLst>
                                    </p:anim>
                                    <p:anim calcmode="lin" valueType="num">
                                      <p:cBhvr>
                                        <p:cTn id="30" dur="800" decel="100000" fill="hold"/>
                                        <p:tgtEl>
                                          <p:spTgt spid="15"/>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33" presetID="3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800" decel="100000"/>
                                        <p:tgtEl>
                                          <p:spTgt spid="12"/>
                                        </p:tgtEl>
                                      </p:cBhvr>
                                    </p:animEffect>
                                    <p:anim calcmode="lin" valueType="num">
                                      <p:cBhvr>
                                        <p:cTn id="36" dur="800" decel="100000" fill="hold"/>
                                        <p:tgtEl>
                                          <p:spTgt spid="12"/>
                                        </p:tgtEl>
                                        <p:attrNameLst>
                                          <p:attrName>style.rotation</p:attrName>
                                        </p:attrNameLst>
                                      </p:cBhvr>
                                      <p:tavLst>
                                        <p:tav tm="0">
                                          <p:val>
                                            <p:fltVal val="-90"/>
                                          </p:val>
                                        </p:tav>
                                        <p:tav tm="100000">
                                          <p:val>
                                            <p:fltVal val="0"/>
                                          </p:val>
                                        </p:tav>
                                      </p:tavLst>
                                    </p:anim>
                                    <p:anim calcmode="lin" valueType="num">
                                      <p:cBhvr>
                                        <p:cTn id="37" dur="800" decel="100000" fill="hold"/>
                                        <p:tgtEl>
                                          <p:spTgt spid="12"/>
                                        </p:tgtEl>
                                        <p:attrNameLst>
                                          <p:attrName>ppt_x</p:attrName>
                                        </p:attrNameLst>
                                      </p:cBhvr>
                                      <p:tavLst>
                                        <p:tav tm="0">
                                          <p:val>
                                            <p:strVal val="#ppt_x+0.4"/>
                                          </p:val>
                                        </p:tav>
                                        <p:tav tm="100000">
                                          <p:val>
                                            <p:strVal val="#ppt_x-0.05"/>
                                          </p:val>
                                        </p:tav>
                                      </p:tavLst>
                                    </p:anim>
                                    <p:anim calcmode="lin" valueType="num">
                                      <p:cBhvr>
                                        <p:cTn id="38" dur="800" decel="100000" fill="hold"/>
                                        <p:tgtEl>
                                          <p:spTgt spid="12"/>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62E4-623D-24F9-E16B-02D59B8988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D7DE86-54DD-9665-CF1D-B5F14B0DD2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47EEBAE-FF16-1231-7879-C1AC68011714}"/>
              </a:ext>
            </a:extLst>
          </p:cNvPr>
          <p:cNvPicPr>
            <a:picLocks noChangeAspect="1"/>
          </p:cNvPicPr>
          <p:nvPr/>
        </p:nvPicPr>
        <p:blipFill>
          <a:blip r:embed="rId2"/>
          <a:stretch>
            <a:fillRect/>
          </a:stretch>
        </p:blipFill>
        <p:spPr>
          <a:xfrm>
            <a:off x="132833" y="437891"/>
            <a:ext cx="11926334" cy="5982218"/>
          </a:xfrm>
          <a:prstGeom prst="rect">
            <a:avLst/>
          </a:prstGeom>
        </p:spPr>
      </p:pic>
      <p:cxnSp>
        <p:nvCxnSpPr>
          <p:cNvPr id="7" name="Straight Arrow Connector 6">
            <a:extLst>
              <a:ext uri="{FF2B5EF4-FFF2-40B4-BE49-F238E27FC236}">
                <a16:creationId xmlns:a16="http://schemas.microsoft.com/office/drawing/2014/main" id="{AA3C9F08-3D2E-BA4E-DCF1-09CDA95BDC83}"/>
              </a:ext>
            </a:extLst>
          </p:cNvPr>
          <p:cNvCxnSpPr/>
          <p:nvPr/>
        </p:nvCxnSpPr>
        <p:spPr>
          <a:xfrm>
            <a:off x="1919235" y="2049864"/>
            <a:ext cx="9334919" cy="34666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5EB149B1-6363-C4E4-7EEC-A86C6765A075}"/>
              </a:ext>
            </a:extLst>
          </p:cNvPr>
          <p:cNvSpPr/>
          <p:nvPr/>
        </p:nvSpPr>
        <p:spPr>
          <a:xfrm>
            <a:off x="1310895" y="1597688"/>
            <a:ext cx="1132142" cy="472272"/>
          </a:xfrm>
          <a:custGeom>
            <a:avLst/>
            <a:gdLst>
              <a:gd name="connsiteX0" fmla="*/ 65729 w 1132142"/>
              <a:gd name="connsiteY0" fmla="*/ 70338 h 472272"/>
              <a:gd name="connsiteX1" fmla="*/ 25536 w 1132142"/>
              <a:gd name="connsiteY1" fmla="*/ 271305 h 472272"/>
              <a:gd name="connsiteX2" fmla="*/ 35584 w 1132142"/>
              <a:gd name="connsiteY2" fmla="*/ 321547 h 472272"/>
              <a:gd name="connsiteX3" fmla="*/ 136068 w 1132142"/>
              <a:gd name="connsiteY3" fmla="*/ 422031 h 472272"/>
              <a:gd name="connsiteX4" fmla="*/ 326986 w 1132142"/>
              <a:gd name="connsiteY4" fmla="*/ 472272 h 472272"/>
              <a:gd name="connsiteX5" fmla="*/ 698775 w 1132142"/>
              <a:gd name="connsiteY5" fmla="*/ 462224 h 472272"/>
              <a:gd name="connsiteX6" fmla="*/ 809307 w 1132142"/>
              <a:gd name="connsiteY6" fmla="*/ 432079 h 472272"/>
              <a:gd name="connsiteX7" fmla="*/ 899742 w 1132142"/>
              <a:gd name="connsiteY7" fmla="*/ 422031 h 472272"/>
              <a:gd name="connsiteX8" fmla="*/ 960032 w 1132142"/>
              <a:gd name="connsiteY8" fmla="*/ 411982 h 472272"/>
              <a:gd name="connsiteX9" fmla="*/ 1070564 w 1132142"/>
              <a:gd name="connsiteY9" fmla="*/ 391886 h 472272"/>
              <a:gd name="connsiteX10" fmla="*/ 1100709 w 1132142"/>
              <a:gd name="connsiteY10" fmla="*/ 371789 h 472272"/>
              <a:gd name="connsiteX11" fmla="*/ 1120806 w 1132142"/>
              <a:gd name="connsiteY11" fmla="*/ 190919 h 472272"/>
              <a:gd name="connsiteX12" fmla="*/ 1100709 w 1132142"/>
              <a:gd name="connsiteY12" fmla="*/ 160774 h 472272"/>
              <a:gd name="connsiteX13" fmla="*/ 1070564 w 1132142"/>
              <a:gd name="connsiteY13" fmla="*/ 80387 h 472272"/>
              <a:gd name="connsiteX14" fmla="*/ 1010274 w 1132142"/>
              <a:gd name="connsiteY14" fmla="*/ 10048 h 472272"/>
              <a:gd name="connsiteX15" fmla="*/ 879646 w 1132142"/>
              <a:gd name="connsiteY15" fmla="*/ 0 h 472272"/>
              <a:gd name="connsiteX16" fmla="*/ 487760 w 1132142"/>
              <a:gd name="connsiteY16" fmla="*/ 10048 h 472272"/>
              <a:gd name="connsiteX17" fmla="*/ 437518 w 1132142"/>
              <a:gd name="connsiteY17" fmla="*/ 20097 h 472272"/>
              <a:gd name="connsiteX18" fmla="*/ 337035 w 1132142"/>
              <a:gd name="connsiteY18" fmla="*/ 30145 h 4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142" h="472272">
                <a:moveTo>
                  <a:pt x="65729" y="70338"/>
                </a:moveTo>
                <a:cubicBezTo>
                  <a:pt x="-38774" y="112140"/>
                  <a:pt x="8452" y="74839"/>
                  <a:pt x="25536" y="271305"/>
                </a:cubicBezTo>
                <a:cubicBezTo>
                  <a:pt x="27016" y="288320"/>
                  <a:pt x="28648" y="305940"/>
                  <a:pt x="35584" y="321547"/>
                </a:cubicBezTo>
                <a:cubicBezTo>
                  <a:pt x="49747" y="353414"/>
                  <a:pt x="116647" y="411749"/>
                  <a:pt x="136068" y="422031"/>
                </a:cubicBezTo>
                <a:cubicBezTo>
                  <a:pt x="169001" y="439466"/>
                  <a:pt x="288186" y="463650"/>
                  <a:pt x="326986" y="472272"/>
                </a:cubicBezTo>
                <a:cubicBezTo>
                  <a:pt x="450916" y="468923"/>
                  <a:pt x="575228" y="472519"/>
                  <a:pt x="698775" y="462224"/>
                </a:cubicBezTo>
                <a:cubicBezTo>
                  <a:pt x="736833" y="459053"/>
                  <a:pt x="771859" y="439569"/>
                  <a:pt x="809307" y="432079"/>
                </a:cubicBezTo>
                <a:cubicBezTo>
                  <a:pt x="839049" y="426131"/>
                  <a:pt x="869678" y="426040"/>
                  <a:pt x="899742" y="422031"/>
                </a:cubicBezTo>
                <a:cubicBezTo>
                  <a:pt x="919937" y="419338"/>
                  <a:pt x="939895" y="415080"/>
                  <a:pt x="960032" y="411982"/>
                </a:cubicBezTo>
                <a:cubicBezTo>
                  <a:pt x="1053651" y="397579"/>
                  <a:pt x="1001791" y="409079"/>
                  <a:pt x="1070564" y="391886"/>
                </a:cubicBezTo>
                <a:cubicBezTo>
                  <a:pt x="1080612" y="385187"/>
                  <a:pt x="1094496" y="382145"/>
                  <a:pt x="1100709" y="371789"/>
                </a:cubicBezTo>
                <a:cubicBezTo>
                  <a:pt x="1139312" y="307449"/>
                  <a:pt x="1137655" y="263929"/>
                  <a:pt x="1120806" y="190919"/>
                </a:cubicBezTo>
                <a:cubicBezTo>
                  <a:pt x="1118090" y="179152"/>
                  <a:pt x="1105706" y="171768"/>
                  <a:pt x="1100709" y="160774"/>
                </a:cubicBezTo>
                <a:cubicBezTo>
                  <a:pt x="1088867" y="134721"/>
                  <a:pt x="1081571" y="106803"/>
                  <a:pt x="1070564" y="80387"/>
                </a:cubicBezTo>
                <a:cubicBezTo>
                  <a:pt x="1059171" y="53044"/>
                  <a:pt x="1044348" y="18065"/>
                  <a:pt x="1010274" y="10048"/>
                </a:cubicBezTo>
                <a:cubicBezTo>
                  <a:pt x="967764" y="46"/>
                  <a:pt x="923189" y="3349"/>
                  <a:pt x="879646" y="0"/>
                </a:cubicBezTo>
                <a:lnTo>
                  <a:pt x="487760" y="10048"/>
                </a:lnTo>
                <a:cubicBezTo>
                  <a:pt x="470699" y="10824"/>
                  <a:pt x="454322" y="17042"/>
                  <a:pt x="437518" y="20097"/>
                </a:cubicBezTo>
                <a:cubicBezTo>
                  <a:pt x="370141" y="32347"/>
                  <a:pt x="393572" y="30145"/>
                  <a:pt x="337035" y="30145"/>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4D7F30FB-5220-3BC9-96DB-D68D83FC77E8}"/>
              </a:ext>
            </a:extLst>
          </p:cNvPr>
          <p:cNvSpPr/>
          <p:nvPr/>
        </p:nvSpPr>
        <p:spPr>
          <a:xfrm>
            <a:off x="11354637" y="5426110"/>
            <a:ext cx="442278" cy="211015"/>
          </a:xfrm>
          <a:custGeom>
            <a:avLst/>
            <a:gdLst>
              <a:gd name="connsiteX0" fmla="*/ 10049 w 442278"/>
              <a:gd name="connsiteY0" fmla="*/ 0 h 211015"/>
              <a:gd name="connsiteX1" fmla="*/ 0 w 442278"/>
              <a:gd name="connsiteY1" fmla="*/ 50242 h 211015"/>
              <a:gd name="connsiteX2" fmla="*/ 10049 w 442278"/>
              <a:gd name="connsiteY2" fmla="*/ 150725 h 211015"/>
              <a:gd name="connsiteX3" fmla="*/ 30145 w 442278"/>
              <a:gd name="connsiteY3" fmla="*/ 180870 h 211015"/>
              <a:gd name="connsiteX4" fmla="*/ 211016 w 442278"/>
              <a:gd name="connsiteY4" fmla="*/ 211015 h 211015"/>
              <a:gd name="connsiteX5" fmla="*/ 422031 w 442278"/>
              <a:gd name="connsiteY5" fmla="*/ 180870 h 211015"/>
              <a:gd name="connsiteX6" fmla="*/ 442128 w 442278"/>
              <a:gd name="connsiteY6" fmla="*/ 150725 h 211015"/>
              <a:gd name="connsiteX7" fmla="*/ 401934 w 442278"/>
              <a:gd name="connsiteY7" fmla="*/ 20097 h 211015"/>
              <a:gd name="connsiteX8" fmla="*/ 371789 w 442278"/>
              <a:gd name="connsiteY8" fmla="*/ 0 h 211015"/>
              <a:gd name="connsiteX9" fmla="*/ 271306 w 442278"/>
              <a:gd name="connsiteY9" fmla="*/ 10048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278" h="211015">
                <a:moveTo>
                  <a:pt x="10049" y="0"/>
                </a:moveTo>
                <a:cubicBezTo>
                  <a:pt x="6699" y="16747"/>
                  <a:pt x="0" y="33163"/>
                  <a:pt x="0" y="50242"/>
                </a:cubicBezTo>
                <a:cubicBezTo>
                  <a:pt x="0" y="83903"/>
                  <a:pt x="2480" y="117926"/>
                  <a:pt x="10049" y="150725"/>
                </a:cubicBezTo>
                <a:cubicBezTo>
                  <a:pt x="12765" y="162492"/>
                  <a:pt x="20318" y="173851"/>
                  <a:pt x="30145" y="180870"/>
                </a:cubicBezTo>
                <a:cubicBezTo>
                  <a:pt x="76166" y="213743"/>
                  <a:pt x="170795" y="207921"/>
                  <a:pt x="211016" y="211015"/>
                </a:cubicBezTo>
                <a:cubicBezTo>
                  <a:pt x="281354" y="200967"/>
                  <a:pt x="353279" y="198805"/>
                  <a:pt x="422031" y="180870"/>
                </a:cubicBezTo>
                <a:cubicBezTo>
                  <a:pt x="433717" y="177822"/>
                  <a:pt x="443626" y="162708"/>
                  <a:pt x="442128" y="150725"/>
                </a:cubicBezTo>
                <a:cubicBezTo>
                  <a:pt x="436477" y="105519"/>
                  <a:pt x="421200" y="61380"/>
                  <a:pt x="401934" y="20097"/>
                </a:cubicBezTo>
                <a:cubicBezTo>
                  <a:pt x="396827" y="9153"/>
                  <a:pt x="381837" y="6699"/>
                  <a:pt x="371789" y="0"/>
                </a:cubicBezTo>
                <a:cubicBezTo>
                  <a:pt x="298284" y="12250"/>
                  <a:pt x="331873" y="10048"/>
                  <a:pt x="271306" y="10048"/>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6EFB1B-5407-A5E8-8900-EA5558833310}"/>
              </a:ext>
            </a:extLst>
          </p:cNvPr>
          <p:cNvSpPr txBox="1"/>
          <p:nvPr/>
        </p:nvSpPr>
        <p:spPr>
          <a:xfrm>
            <a:off x="395085" y="5260312"/>
            <a:ext cx="4561952" cy="1261229"/>
          </a:xfrm>
          <a:prstGeom prst="flowChartManualInput">
            <a:avLst/>
          </a:prstGeom>
          <a:solidFill>
            <a:srgbClr val="B2B2B2"/>
          </a:solidFill>
          <a:ln w="57150">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t>When you adjust resistance value, LED can be destroyed (&lt;&lt;) or decreasing light(&gt;&gt;)</a:t>
            </a:r>
          </a:p>
        </p:txBody>
      </p:sp>
      <p:sp>
        <p:nvSpPr>
          <p:cNvPr id="11" name="TextBox 10">
            <a:extLst>
              <a:ext uri="{FF2B5EF4-FFF2-40B4-BE49-F238E27FC236}">
                <a16:creationId xmlns:a16="http://schemas.microsoft.com/office/drawing/2014/main" id="{52021FB6-093B-0E1B-79D0-A5691AEFBF25}"/>
              </a:ext>
            </a:extLst>
          </p:cNvPr>
          <p:cNvSpPr txBox="1"/>
          <p:nvPr/>
        </p:nvSpPr>
        <p:spPr>
          <a:xfrm>
            <a:off x="2095783" y="4420149"/>
            <a:ext cx="703384" cy="822305"/>
          </a:xfrm>
          <a:prstGeom prst="ellipse">
            <a:avLst/>
          </a:prstGeom>
          <a:solidFill>
            <a:srgbClr val="B2B2B2"/>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a:t>4</a:t>
            </a:r>
            <a:endParaRPr lang="en-US" sz="2000" b="1" dirty="0"/>
          </a:p>
        </p:txBody>
      </p:sp>
    </p:spTree>
    <p:extLst>
      <p:ext uri="{BB962C8B-B14F-4D97-AF65-F5344CB8AC3E}">
        <p14:creationId xmlns:p14="http://schemas.microsoft.com/office/powerpoint/2010/main" val="208858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800" decel="100000"/>
                                        <p:tgtEl>
                                          <p:spTgt spid="7"/>
                                        </p:tgtEl>
                                      </p:cBhvr>
                                    </p:animEffect>
                                    <p:anim calcmode="lin" valueType="num">
                                      <p:cBhvr>
                                        <p:cTn id="16" dur="800" decel="100000" fill="hold"/>
                                        <p:tgtEl>
                                          <p:spTgt spid="7"/>
                                        </p:tgtEl>
                                        <p:attrNameLst>
                                          <p:attrName>style.rotation</p:attrName>
                                        </p:attrNameLst>
                                      </p:cBhvr>
                                      <p:tavLst>
                                        <p:tav tm="0">
                                          <p:val>
                                            <p:fltVal val="-90"/>
                                          </p:val>
                                        </p:tav>
                                        <p:tav tm="100000">
                                          <p:val>
                                            <p:fltVal val="0"/>
                                          </p:val>
                                        </p:tav>
                                      </p:tavLst>
                                    </p:anim>
                                    <p:anim calcmode="lin" valueType="num">
                                      <p:cBhvr>
                                        <p:cTn id="17" dur="800" decel="100000" fill="hold"/>
                                        <p:tgtEl>
                                          <p:spTgt spid="7"/>
                                        </p:tgtEl>
                                        <p:attrNameLst>
                                          <p:attrName>ppt_x</p:attrName>
                                        </p:attrNameLst>
                                      </p:cBhvr>
                                      <p:tavLst>
                                        <p:tav tm="0">
                                          <p:val>
                                            <p:strVal val="#ppt_x+0.4"/>
                                          </p:val>
                                        </p:tav>
                                        <p:tav tm="100000">
                                          <p:val>
                                            <p:strVal val="#ppt_x-0.05"/>
                                          </p:val>
                                        </p:tav>
                                      </p:tavLst>
                                    </p:anim>
                                    <p:anim calcmode="lin" valueType="num">
                                      <p:cBhvr>
                                        <p:cTn id="18" dur="800" decel="100000" fill="hold"/>
                                        <p:tgtEl>
                                          <p:spTgt spid="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800" decel="100000"/>
                                        <p:tgtEl>
                                          <p:spTgt spid="8"/>
                                        </p:tgtEl>
                                      </p:cBhvr>
                                    </p:animEffect>
                                    <p:anim calcmode="lin" valueType="num">
                                      <p:cBhvr>
                                        <p:cTn id="24" dur="800" decel="100000" fill="hold"/>
                                        <p:tgtEl>
                                          <p:spTgt spid="8"/>
                                        </p:tgtEl>
                                        <p:attrNameLst>
                                          <p:attrName>style.rotation</p:attrName>
                                        </p:attrNameLst>
                                      </p:cBhvr>
                                      <p:tavLst>
                                        <p:tav tm="0">
                                          <p:val>
                                            <p:fltVal val="-90"/>
                                          </p:val>
                                        </p:tav>
                                        <p:tav tm="100000">
                                          <p:val>
                                            <p:fltVal val="0"/>
                                          </p:val>
                                        </p:tav>
                                      </p:tavLst>
                                    </p:anim>
                                    <p:anim calcmode="lin" valueType="num">
                                      <p:cBhvr>
                                        <p:cTn id="25" dur="800" decel="100000" fill="hold"/>
                                        <p:tgtEl>
                                          <p:spTgt spid="8"/>
                                        </p:tgtEl>
                                        <p:attrNameLst>
                                          <p:attrName>ppt_x</p:attrName>
                                        </p:attrNameLst>
                                      </p:cBhvr>
                                      <p:tavLst>
                                        <p:tav tm="0">
                                          <p:val>
                                            <p:strVal val="#ppt_x+0.4"/>
                                          </p:val>
                                        </p:tav>
                                        <p:tav tm="100000">
                                          <p:val>
                                            <p:strVal val="#ppt_x-0.05"/>
                                          </p:val>
                                        </p:tav>
                                      </p:tavLst>
                                    </p:anim>
                                    <p:anim calcmode="lin" valueType="num">
                                      <p:cBhvr>
                                        <p:cTn id="26" dur="800" decel="100000" fill="hold"/>
                                        <p:tgtEl>
                                          <p:spTgt spid="8"/>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800" decel="100000"/>
                                        <p:tgtEl>
                                          <p:spTgt spid="11"/>
                                        </p:tgtEl>
                                      </p:cBhvr>
                                    </p:animEffect>
                                    <p:anim calcmode="lin" valueType="num">
                                      <p:cBhvr>
                                        <p:cTn id="34" dur="800" decel="100000" fill="hold"/>
                                        <p:tgtEl>
                                          <p:spTgt spid="11"/>
                                        </p:tgtEl>
                                        <p:attrNameLst>
                                          <p:attrName>style.rotation</p:attrName>
                                        </p:attrNameLst>
                                      </p:cBhvr>
                                      <p:tavLst>
                                        <p:tav tm="0">
                                          <p:val>
                                            <p:fltVal val="-90"/>
                                          </p:val>
                                        </p:tav>
                                        <p:tav tm="100000">
                                          <p:val>
                                            <p:fltVal val="0"/>
                                          </p:val>
                                        </p:tav>
                                      </p:tavLst>
                                    </p:anim>
                                    <p:anim calcmode="lin" valueType="num">
                                      <p:cBhvr>
                                        <p:cTn id="35" dur="800" decel="100000" fill="hold"/>
                                        <p:tgtEl>
                                          <p:spTgt spid="11"/>
                                        </p:tgtEl>
                                        <p:attrNameLst>
                                          <p:attrName>ppt_x</p:attrName>
                                        </p:attrNameLst>
                                      </p:cBhvr>
                                      <p:tavLst>
                                        <p:tav tm="0">
                                          <p:val>
                                            <p:strVal val="#ppt_x+0.4"/>
                                          </p:val>
                                        </p:tav>
                                        <p:tav tm="100000">
                                          <p:val>
                                            <p:strVal val="#ppt_x-0.05"/>
                                          </p:val>
                                        </p:tav>
                                      </p:tavLst>
                                    </p:anim>
                                    <p:anim calcmode="lin" valueType="num">
                                      <p:cBhvr>
                                        <p:cTn id="36" dur="800" decel="100000" fill="hold"/>
                                        <p:tgtEl>
                                          <p:spTgt spid="11"/>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800" decel="100000"/>
                                        <p:tgtEl>
                                          <p:spTgt spid="10"/>
                                        </p:tgtEl>
                                      </p:cBhvr>
                                    </p:animEffect>
                                    <p:anim calcmode="lin" valueType="num">
                                      <p:cBhvr>
                                        <p:cTn id="42" dur="800" decel="100000" fill="hold"/>
                                        <p:tgtEl>
                                          <p:spTgt spid="10"/>
                                        </p:tgtEl>
                                        <p:attrNameLst>
                                          <p:attrName>style.rotation</p:attrName>
                                        </p:attrNameLst>
                                      </p:cBhvr>
                                      <p:tavLst>
                                        <p:tav tm="0">
                                          <p:val>
                                            <p:fltVal val="-90"/>
                                          </p:val>
                                        </p:tav>
                                        <p:tav tm="100000">
                                          <p:val>
                                            <p:fltVal val="0"/>
                                          </p:val>
                                        </p:tav>
                                      </p:tavLst>
                                    </p:anim>
                                    <p:anim calcmode="lin" valueType="num">
                                      <p:cBhvr>
                                        <p:cTn id="43" dur="800" decel="100000" fill="hold"/>
                                        <p:tgtEl>
                                          <p:spTgt spid="10"/>
                                        </p:tgtEl>
                                        <p:attrNameLst>
                                          <p:attrName>ppt_x</p:attrName>
                                        </p:attrNameLst>
                                      </p:cBhvr>
                                      <p:tavLst>
                                        <p:tav tm="0">
                                          <p:val>
                                            <p:strVal val="#ppt_x+0.4"/>
                                          </p:val>
                                        </p:tav>
                                        <p:tav tm="100000">
                                          <p:val>
                                            <p:strVal val="#ppt_x-0.05"/>
                                          </p:val>
                                        </p:tav>
                                      </p:tavLst>
                                    </p:anim>
                                    <p:anim calcmode="lin" valueType="num">
                                      <p:cBhvr>
                                        <p:cTn id="44" dur="800" decel="100000" fill="hold"/>
                                        <p:tgtEl>
                                          <p:spTgt spid="10"/>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2512-CC74-763A-7049-D4E28D23E7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11C2F63-44BA-7049-6D84-D6B72ED634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41302B0-E91C-9745-FF97-30583EA8DD49}"/>
              </a:ext>
            </a:extLst>
          </p:cNvPr>
          <p:cNvPicPr>
            <a:picLocks noChangeAspect="1"/>
          </p:cNvPicPr>
          <p:nvPr/>
        </p:nvPicPr>
        <p:blipFill>
          <a:blip r:embed="rId2"/>
          <a:stretch>
            <a:fillRect/>
          </a:stretch>
        </p:blipFill>
        <p:spPr>
          <a:xfrm>
            <a:off x="106161" y="487425"/>
            <a:ext cx="11979678" cy="5883150"/>
          </a:xfrm>
          <a:prstGeom prst="rect">
            <a:avLst/>
          </a:prstGeom>
        </p:spPr>
      </p:pic>
      <p:sp>
        <p:nvSpPr>
          <p:cNvPr id="6" name="Freeform: Shape 5">
            <a:extLst>
              <a:ext uri="{FF2B5EF4-FFF2-40B4-BE49-F238E27FC236}">
                <a16:creationId xmlns:a16="http://schemas.microsoft.com/office/drawing/2014/main" id="{74F59D59-C9F3-7063-8EB5-3ACDB4A3CC2F}"/>
              </a:ext>
            </a:extLst>
          </p:cNvPr>
          <p:cNvSpPr/>
          <p:nvPr/>
        </p:nvSpPr>
        <p:spPr>
          <a:xfrm>
            <a:off x="1637881" y="2461846"/>
            <a:ext cx="1346479" cy="1125416"/>
          </a:xfrm>
          <a:custGeom>
            <a:avLst/>
            <a:gdLst>
              <a:gd name="connsiteX0" fmla="*/ 0 w 1125415"/>
              <a:gd name="connsiteY0" fmla="*/ 190919 h 1125416"/>
              <a:gd name="connsiteX1" fmla="*/ 30145 w 1125415"/>
              <a:gd name="connsiteY1" fmla="*/ 411983 h 1125416"/>
              <a:gd name="connsiteX2" fmla="*/ 170822 w 1125415"/>
              <a:gd name="connsiteY2" fmla="*/ 633046 h 1125416"/>
              <a:gd name="connsiteX3" fmla="*/ 200967 w 1125415"/>
              <a:gd name="connsiteY3" fmla="*/ 683288 h 1125416"/>
              <a:gd name="connsiteX4" fmla="*/ 331596 w 1125415"/>
              <a:gd name="connsiteY4" fmla="*/ 783772 h 1125416"/>
              <a:gd name="connsiteX5" fmla="*/ 452176 w 1125415"/>
              <a:gd name="connsiteY5" fmla="*/ 904352 h 1125416"/>
              <a:gd name="connsiteX6" fmla="*/ 743578 w 1125415"/>
              <a:gd name="connsiteY6" fmla="*/ 1095270 h 1125416"/>
              <a:gd name="connsiteX7" fmla="*/ 874207 w 1125415"/>
              <a:gd name="connsiteY7" fmla="*/ 1125416 h 1125416"/>
              <a:gd name="connsiteX8" fmla="*/ 954593 w 1125415"/>
              <a:gd name="connsiteY8" fmla="*/ 1115367 h 1125416"/>
              <a:gd name="connsiteX9" fmla="*/ 1024932 w 1125415"/>
              <a:gd name="connsiteY9" fmla="*/ 1085222 h 1125416"/>
              <a:gd name="connsiteX10" fmla="*/ 1125415 w 1125415"/>
              <a:gd name="connsiteY10" fmla="*/ 994787 h 1125416"/>
              <a:gd name="connsiteX11" fmla="*/ 1115367 w 1125415"/>
              <a:gd name="connsiteY11" fmla="*/ 572756 h 1125416"/>
              <a:gd name="connsiteX12" fmla="*/ 994787 w 1125415"/>
              <a:gd name="connsiteY12" fmla="*/ 361741 h 1125416"/>
              <a:gd name="connsiteX13" fmla="*/ 743578 w 1125415"/>
              <a:gd name="connsiteY13" fmla="*/ 170822 h 1125416"/>
              <a:gd name="connsiteX14" fmla="*/ 663191 w 1125415"/>
              <a:gd name="connsiteY14" fmla="*/ 130629 h 1125416"/>
              <a:gd name="connsiteX15" fmla="*/ 592853 w 1125415"/>
              <a:gd name="connsiteY15" fmla="*/ 90435 h 1125416"/>
              <a:gd name="connsiteX16" fmla="*/ 562708 w 1125415"/>
              <a:gd name="connsiteY16" fmla="*/ 70339 h 1125416"/>
              <a:gd name="connsiteX17" fmla="*/ 592853 w 1125415"/>
              <a:gd name="connsiteY17" fmla="*/ 30145 h 1125416"/>
              <a:gd name="connsiteX18" fmla="*/ 592853 w 1125415"/>
              <a:gd name="connsiteY18" fmla="*/ 0 h 11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5415" h="1125416">
                <a:moveTo>
                  <a:pt x="0" y="190919"/>
                </a:moveTo>
                <a:cubicBezTo>
                  <a:pt x="10048" y="264607"/>
                  <a:pt x="12108" y="339834"/>
                  <a:pt x="30145" y="411983"/>
                </a:cubicBezTo>
                <a:cubicBezTo>
                  <a:pt x="49278" y="488514"/>
                  <a:pt x="129801" y="574933"/>
                  <a:pt x="170822" y="633046"/>
                </a:cubicBezTo>
                <a:cubicBezTo>
                  <a:pt x="182085" y="649002"/>
                  <a:pt x="187902" y="668771"/>
                  <a:pt x="200967" y="683288"/>
                </a:cubicBezTo>
                <a:cubicBezTo>
                  <a:pt x="246955" y="734386"/>
                  <a:pt x="280102" y="737698"/>
                  <a:pt x="331596" y="783772"/>
                </a:cubicBezTo>
                <a:cubicBezTo>
                  <a:pt x="373957" y="821674"/>
                  <a:pt x="408732" y="867696"/>
                  <a:pt x="452176" y="904352"/>
                </a:cubicBezTo>
                <a:cubicBezTo>
                  <a:pt x="557099" y="992881"/>
                  <a:pt x="624857" y="1053369"/>
                  <a:pt x="743578" y="1095270"/>
                </a:cubicBezTo>
                <a:cubicBezTo>
                  <a:pt x="775272" y="1106456"/>
                  <a:pt x="837236" y="1118021"/>
                  <a:pt x="874207" y="1125416"/>
                </a:cubicBezTo>
                <a:cubicBezTo>
                  <a:pt x="901002" y="1122066"/>
                  <a:pt x="928501" y="1122325"/>
                  <a:pt x="954593" y="1115367"/>
                </a:cubicBezTo>
                <a:cubicBezTo>
                  <a:pt x="979240" y="1108794"/>
                  <a:pt x="1003475" y="1099016"/>
                  <a:pt x="1024932" y="1085222"/>
                </a:cubicBezTo>
                <a:cubicBezTo>
                  <a:pt x="1057382" y="1064361"/>
                  <a:pt x="1095835" y="1024367"/>
                  <a:pt x="1125415" y="994787"/>
                </a:cubicBezTo>
                <a:cubicBezTo>
                  <a:pt x="1122066" y="854110"/>
                  <a:pt x="1126370" y="713042"/>
                  <a:pt x="1115367" y="572756"/>
                </a:cubicBezTo>
                <a:cubicBezTo>
                  <a:pt x="1109155" y="493549"/>
                  <a:pt x="1041326" y="414626"/>
                  <a:pt x="994787" y="361741"/>
                </a:cubicBezTo>
                <a:cubicBezTo>
                  <a:pt x="733943" y="65328"/>
                  <a:pt x="991072" y="356444"/>
                  <a:pt x="743578" y="170822"/>
                </a:cubicBezTo>
                <a:cubicBezTo>
                  <a:pt x="692337" y="132391"/>
                  <a:pt x="719632" y="144739"/>
                  <a:pt x="663191" y="130629"/>
                </a:cubicBezTo>
                <a:cubicBezTo>
                  <a:pt x="639745" y="117231"/>
                  <a:pt x="616009" y="104329"/>
                  <a:pt x="592853" y="90435"/>
                </a:cubicBezTo>
                <a:cubicBezTo>
                  <a:pt x="582498" y="84222"/>
                  <a:pt x="562708" y="82415"/>
                  <a:pt x="562708" y="70339"/>
                </a:cubicBezTo>
                <a:cubicBezTo>
                  <a:pt x="562708" y="53592"/>
                  <a:pt x="586256" y="45538"/>
                  <a:pt x="592853" y="30145"/>
                </a:cubicBezTo>
                <a:cubicBezTo>
                  <a:pt x="596811" y="20909"/>
                  <a:pt x="592853" y="10048"/>
                  <a:pt x="592853" y="0"/>
                </a:cubicBezTo>
              </a:path>
            </a:pathLst>
          </a:cu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8D37656-334C-7975-864A-5B66A9090C2C}"/>
              </a:ext>
            </a:extLst>
          </p:cNvPr>
          <p:cNvCxnSpPr>
            <a:cxnSpLocks/>
            <a:stCxn id="6" idx="11"/>
          </p:cNvCxnSpPr>
          <p:nvPr/>
        </p:nvCxnSpPr>
        <p:spPr>
          <a:xfrm>
            <a:off x="2972338" y="3034602"/>
            <a:ext cx="8211477" cy="213025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D421224C-DE06-908A-5371-07282CF3A883}"/>
              </a:ext>
            </a:extLst>
          </p:cNvPr>
          <p:cNvSpPr/>
          <p:nvPr/>
        </p:nvSpPr>
        <p:spPr>
          <a:xfrm>
            <a:off x="11264202" y="5064369"/>
            <a:ext cx="401934" cy="371789"/>
          </a:xfrm>
          <a:custGeom>
            <a:avLst/>
            <a:gdLst>
              <a:gd name="connsiteX0" fmla="*/ 311499 w 401934"/>
              <a:gd name="connsiteY0" fmla="*/ 0 h 371789"/>
              <a:gd name="connsiteX1" fmla="*/ 361741 w 401934"/>
              <a:gd name="connsiteY1" fmla="*/ 20097 h 371789"/>
              <a:gd name="connsiteX2" fmla="*/ 401934 w 401934"/>
              <a:gd name="connsiteY2" fmla="*/ 170822 h 371789"/>
              <a:gd name="connsiteX3" fmla="*/ 371789 w 401934"/>
              <a:gd name="connsiteY3" fmla="*/ 311499 h 371789"/>
              <a:gd name="connsiteX4" fmla="*/ 361741 w 401934"/>
              <a:gd name="connsiteY4" fmla="*/ 351693 h 371789"/>
              <a:gd name="connsiteX5" fmla="*/ 301451 w 401934"/>
              <a:gd name="connsiteY5" fmla="*/ 361741 h 371789"/>
              <a:gd name="connsiteX6" fmla="*/ 231112 w 401934"/>
              <a:gd name="connsiteY6" fmla="*/ 371789 h 371789"/>
              <a:gd name="connsiteX7" fmla="*/ 150725 w 401934"/>
              <a:gd name="connsiteY7" fmla="*/ 361741 h 371789"/>
              <a:gd name="connsiteX8" fmla="*/ 40194 w 401934"/>
              <a:gd name="connsiteY8" fmla="*/ 291402 h 371789"/>
              <a:gd name="connsiteX9" fmla="*/ 0 w 401934"/>
              <a:gd name="connsiteY9" fmla="*/ 241161 h 3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934" h="371789">
                <a:moveTo>
                  <a:pt x="311499" y="0"/>
                </a:moveTo>
                <a:cubicBezTo>
                  <a:pt x="328246" y="6699"/>
                  <a:pt x="348166" y="8219"/>
                  <a:pt x="361741" y="20097"/>
                </a:cubicBezTo>
                <a:cubicBezTo>
                  <a:pt x="405087" y="58025"/>
                  <a:pt x="397040" y="121878"/>
                  <a:pt x="401934" y="170822"/>
                </a:cubicBezTo>
                <a:cubicBezTo>
                  <a:pt x="391886" y="217714"/>
                  <a:pt x="382192" y="264684"/>
                  <a:pt x="371789" y="311499"/>
                </a:cubicBezTo>
                <a:cubicBezTo>
                  <a:pt x="368793" y="324980"/>
                  <a:pt x="372979" y="343666"/>
                  <a:pt x="361741" y="351693"/>
                </a:cubicBezTo>
                <a:cubicBezTo>
                  <a:pt x="345162" y="363535"/>
                  <a:pt x="321588" y="358643"/>
                  <a:pt x="301451" y="361741"/>
                </a:cubicBezTo>
                <a:cubicBezTo>
                  <a:pt x="278042" y="365342"/>
                  <a:pt x="254558" y="368440"/>
                  <a:pt x="231112" y="371789"/>
                </a:cubicBezTo>
                <a:cubicBezTo>
                  <a:pt x="204316" y="368440"/>
                  <a:pt x="176535" y="369683"/>
                  <a:pt x="150725" y="361741"/>
                </a:cubicBezTo>
                <a:cubicBezTo>
                  <a:pt x="139169" y="358185"/>
                  <a:pt x="43278" y="294178"/>
                  <a:pt x="40194" y="291402"/>
                </a:cubicBezTo>
                <a:cubicBezTo>
                  <a:pt x="24253" y="277055"/>
                  <a:pt x="0" y="241161"/>
                  <a:pt x="0" y="241161"/>
                </a:cubicBezTo>
              </a:path>
            </a:pathLst>
          </a:cu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0703188-7328-0E35-A833-6A18013290DF}"/>
              </a:ext>
            </a:extLst>
          </p:cNvPr>
          <p:cNvSpPr txBox="1"/>
          <p:nvPr/>
        </p:nvSpPr>
        <p:spPr>
          <a:xfrm>
            <a:off x="248684" y="5436158"/>
            <a:ext cx="4561952" cy="1015663"/>
          </a:xfrm>
          <a:prstGeom prst="flowChartInputOutput">
            <a:avLst/>
          </a:prstGeom>
          <a:solidFill>
            <a:srgbClr val="FFFF00"/>
          </a:solidFill>
          <a:ln w="57150">
            <a:solidFill>
              <a:srgbClr val="FFFF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t>The value of current which passes thro the  LED is not changeable. </a:t>
            </a:r>
          </a:p>
        </p:txBody>
      </p:sp>
      <p:sp>
        <p:nvSpPr>
          <p:cNvPr id="18" name="TextBox 17">
            <a:extLst>
              <a:ext uri="{FF2B5EF4-FFF2-40B4-BE49-F238E27FC236}">
                <a16:creationId xmlns:a16="http://schemas.microsoft.com/office/drawing/2014/main" id="{C05F2FFD-A05C-0AB3-2FC7-DAC2418E0CE8}"/>
              </a:ext>
            </a:extLst>
          </p:cNvPr>
          <p:cNvSpPr txBox="1"/>
          <p:nvPr/>
        </p:nvSpPr>
        <p:spPr>
          <a:xfrm>
            <a:off x="2098969" y="4553563"/>
            <a:ext cx="703384" cy="822305"/>
          </a:xfrm>
          <a:prstGeom prst="ellipse">
            <a:avLst/>
          </a:prstGeom>
          <a:solidFill>
            <a:srgbClr val="FFFF00"/>
          </a:solidFill>
          <a:ln>
            <a:solidFill>
              <a:srgbClr val="FFFF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a:t>5</a:t>
            </a:r>
            <a:endParaRPr lang="en-US" sz="2000" b="1" dirty="0"/>
          </a:p>
        </p:txBody>
      </p:sp>
    </p:spTree>
    <p:extLst>
      <p:ext uri="{BB962C8B-B14F-4D97-AF65-F5344CB8AC3E}">
        <p14:creationId xmlns:p14="http://schemas.microsoft.com/office/powerpoint/2010/main" val="362226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800" decel="100000"/>
                                        <p:tgtEl>
                                          <p:spTgt spid="16"/>
                                        </p:tgtEl>
                                      </p:cBhvr>
                                    </p:animEffect>
                                    <p:anim calcmode="lin" valueType="num">
                                      <p:cBhvr>
                                        <p:cTn id="8" dur="800" decel="100000" fill="hold"/>
                                        <p:tgtEl>
                                          <p:spTgt spid="16"/>
                                        </p:tgtEl>
                                        <p:attrNameLst>
                                          <p:attrName>style.rotation</p:attrName>
                                        </p:attrNameLst>
                                      </p:cBhvr>
                                      <p:tavLst>
                                        <p:tav tm="0">
                                          <p:val>
                                            <p:fltVal val="-90"/>
                                          </p:val>
                                        </p:tav>
                                        <p:tav tm="100000">
                                          <p:val>
                                            <p:fltVal val="0"/>
                                          </p:val>
                                        </p:tav>
                                      </p:tavLst>
                                    </p:anim>
                                    <p:anim calcmode="lin" valueType="num">
                                      <p:cBhvr>
                                        <p:cTn id="9" dur="800" decel="100000" fill="hold"/>
                                        <p:tgtEl>
                                          <p:spTgt spid="16"/>
                                        </p:tgtEl>
                                        <p:attrNameLst>
                                          <p:attrName>ppt_x</p:attrName>
                                        </p:attrNameLst>
                                      </p:cBhvr>
                                      <p:tavLst>
                                        <p:tav tm="0">
                                          <p:val>
                                            <p:strVal val="#ppt_x+0.4"/>
                                          </p:val>
                                        </p:tav>
                                        <p:tav tm="100000">
                                          <p:val>
                                            <p:strVal val="#ppt_x-0.05"/>
                                          </p:val>
                                        </p:tav>
                                      </p:tavLst>
                                    </p:anim>
                                    <p:anim calcmode="lin" valueType="num">
                                      <p:cBhvr>
                                        <p:cTn id="10" dur="800" decel="100000" fill="hold"/>
                                        <p:tgtEl>
                                          <p:spTgt spid="1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800" decel="100000"/>
                                        <p:tgtEl>
                                          <p:spTgt spid="6"/>
                                        </p:tgtEl>
                                      </p:cBhvr>
                                    </p:animEffect>
                                    <p:anim calcmode="lin" valueType="num">
                                      <p:cBhvr>
                                        <p:cTn id="16" dur="800" decel="100000" fill="hold"/>
                                        <p:tgtEl>
                                          <p:spTgt spid="6"/>
                                        </p:tgtEl>
                                        <p:attrNameLst>
                                          <p:attrName>style.rotation</p:attrName>
                                        </p:attrNameLst>
                                      </p:cBhvr>
                                      <p:tavLst>
                                        <p:tav tm="0">
                                          <p:val>
                                            <p:fltVal val="-90"/>
                                          </p:val>
                                        </p:tav>
                                        <p:tav tm="100000">
                                          <p:val>
                                            <p:fltVal val="0"/>
                                          </p:val>
                                        </p:tav>
                                      </p:tavLst>
                                    </p:anim>
                                    <p:anim calcmode="lin" valueType="num">
                                      <p:cBhvr>
                                        <p:cTn id="17" dur="800" decel="100000" fill="hold"/>
                                        <p:tgtEl>
                                          <p:spTgt spid="6"/>
                                        </p:tgtEl>
                                        <p:attrNameLst>
                                          <p:attrName>ppt_x</p:attrName>
                                        </p:attrNameLst>
                                      </p:cBhvr>
                                      <p:tavLst>
                                        <p:tav tm="0">
                                          <p:val>
                                            <p:strVal val="#ppt_x+0.4"/>
                                          </p:val>
                                        </p:tav>
                                        <p:tav tm="100000">
                                          <p:val>
                                            <p:strVal val="#ppt_x-0.05"/>
                                          </p:val>
                                        </p:tav>
                                      </p:tavLst>
                                    </p:anim>
                                    <p:anim calcmode="lin" valueType="num">
                                      <p:cBhvr>
                                        <p:cTn id="18" dur="800" decel="100000" fill="hold"/>
                                        <p:tgtEl>
                                          <p:spTgt spid="6"/>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800" decel="100000"/>
                                        <p:tgtEl>
                                          <p:spTgt spid="8"/>
                                        </p:tgtEl>
                                      </p:cBhvr>
                                    </p:animEffect>
                                    <p:anim calcmode="lin" valueType="num">
                                      <p:cBhvr>
                                        <p:cTn id="24" dur="800" decel="100000" fill="hold"/>
                                        <p:tgtEl>
                                          <p:spTgt spid="8"/>
                                        </p:tgtEl>
                                        <p:attrNameLst>
                                          <p:attrName>style.rotation</p:attrName>
                                        </p:attrNameLst>
                                      </p:cBhvr>
                                      <p:tavLst>
                                        <p:tav tm="0">
                                          <p:val>
                                            <p:fltVal val="-90"/>
                                          </p:val>
                                        </p:tav>
                                        <p:tav tm="100000">
                                          <p:val>
                                            <p:fltVal val="0"/>
                                          </p:val>
                                        </p:tav>
                                      </p:tavLst>
                                    </p:anim>
                                    <p:anim calcmode="lin" valueType="num">
                                      <p:cBhvr>
                                        <p:cTn id="25" dur="800" decel="100000" fill="hold"/>
                                        <p:tgtEl>
                                          <p:spTgt spid="8"/>
                                        </p:tgtEl>
                                        <p:attrNameLst>
                                          <p:attrName>ppt_x</p:attrName>
                                        </p:attrNameLst>
                                      </p:cBhvr>
                                      <p:tavLst>
                                        <p:tav tm="0">
                                          <p:val>
                                            <p:strVal val="#ppt_x+0.4"/>
                                          </p:val>
                                        </p:tav>
                                        <p:tav tm="100000">
                                          <p:val>
                                            <p:strVal val="#ppt_x-0.05"/>
                                          </p:val>
                                        </p:tav>
                                      </p:tavLst>
                                    </p:anim>
                                    <p:anim calcmode="lin" valueType="num">
                                      <p:cBhvr>
                                        <p:cTn id="26" dur="800" decel="100000" fill="hold"/>
                                        <p:tgtEl>
                                          <p:spTgt spid="8"/>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800" decel="100000"/>
                                        <p:tgtEl>
                                          <p:spTgt spid="18"/>
                                        </p:tgtEl>
                                      </p:cBhvr>
                                    </p:animEffect>
                                    <p:anim calcmode="lin" valueType="num">
                                      <p:cBhvr>
                                        <p:cTn id="34" dur="800" decel="100000" fill="hold"/>
                                        <p:tgtEl>
                                          <p:spTgt spid="18"/>
                                        </p:tgtEl>
                                        <p:attrNameLst>
                                          <p:attrName>style.rotation</p:attrName>
                                        </p:attrNameLst>
                                      </p:cBhvr>
                                      <p:tavLst>
                                        <p:tav tm="0">
                                          <p:val>
                                            <p:fltVal val="-90"/>
                                          </p:val>
                                        </p:tav>
                                        <p:tav tm="100000">
                                          <p:val>
                                            <p:fltVal val="0"/>
                                          </p:val>
                                        </p:tav>
                                      </p:tavLst>
                                    </p:anim>
                                    <p:anim calcmode="lin" valueType="num">
                                      <p:cBhvr>
                                        <p:cTn id="35" dur="800" decel="100000" fill="hold"/>
                                        <p:tgtEl>
                                          <p:spTgt spid="18"/>
                                        </p:tgtEl>
                                        <p:attrNameLst>
                                          <p:attrName>ppt_x</p:attrName>
                                        </p:attrNameLst>
                                      </p:cBhvr>
                                      <p:tavLst>
                                        <p:tav tm="0">
                                          <p:val>
                                            <p:strVal val="#ppt_x+0.4"/>
                                          </p:val>
                                        </p:tav>
                                        <p:tav tm="100000">
                                          <p:val>
                                            <p:strVal val="#ppt_x-0.05"/>
                                          </p:val>
                                        </p:tav>
                                      </p:tavLst>
                                    </p:anim>
                                    <p:anim calcmode="lin" valueType="num">
                                      <p:cBhvr>
                                        <p:cTn id="36" dur="800" decel="100000" fill="hold"/>
                                        <p:tgtEl>
                                          <p:spTgt spid="18"/>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800" decel="100000"/>
                                        <p:tgtEl>
                                          <p:spTgt spid="17"/>
                                        </p:tgtEl>
                                      </p:cBhvr>
                                    </p:animEffect>
                                    <p:anim calcmode="lin" valueType="num">
                                      <p:cBhvr>
                                        <p:cTn id="42" dur="800" decel="100000" fill="hold"/>
                                        <p:tgtEl>
                                          <p:spTgt spid="17"/>
                                        </p:tgtEl>
                                        <p:attrNameLst>
                                          <p:attrName>style.rotation</p:attrName>
                                        </p:attrNameLst>
                                      </p:cBhvr>
                                      <p:tavLst>
                                        <p:tav tm="0">
                                          <p:val>
                                            <p:fltVal val="-90"/>
                                          </p:val>
                                        </p:tav>
                                        <p:tav tm="100000">
                                          <p:val>
                                            <p:fltVal val="0"/>
                                          </p:val>
                                        </p:tav>
                                      </p:tavLst>
                                    </p:anim>
                                    <p:anim calcmode="lin" valueType="num">
                                      <p:cBhvr>
                                        <p:cTn id="43" dur="800" decel="100000" fill="hold"/>
                                        <p:tgtEl>
                                          <p:spTgt spid="17"/>
                                        </p:tgtEl>
                                        <p:attrNameLst>
                                          <p:attrName>ppt_x</p:attrName>
                                        </p:attrNameLst>
                                      </p:cBhvr>
                                      <p:tavLst>
                                        <p:tav tm="0">
                                          <p:val>
                                            <p:strVal val="#ppt_x+0.4"/>
                                          </p:val>
                                        </p:tav>
                                        <p:tav tm="100000">
                                          <p:val>
                                            <p:strVal val="#ppt_x-0.05"/>
                                          </p:val>
                                        </p:tav>
                                      </p:tavLst>
                                    </p:anim>
                                    <p:anim calcmode="lin" valueType="num">
                                      <p:cBhvr>
                                        <p:cTn id="44" dur="800" decel="100000" fill="hold"/>
                                        <p:tgtEl>
                                          <p:spTgt spid="17"/>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P spid="1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B49F-6645-E7AC-12A9-43B0A90879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245E93-9FBA-C3EE-6324-CCD65C0554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25A7D44-CF29-6B1C-8E0D-C44E5F6B8DB7}"/>
              </a:ext>
            </a:extLst>
          </p:cNvPr>
          <p:cNvPicPr>
            <a:picLocks noChangeAspect="1"/>
          </p:cNvPicPr>
          <p:nvPr/>
        </p:nvPicPr>
        <p:blipFill>
          <a:blip r:embed="rId2"/>
          <a:stretch>
            <a:fillRect/>
          </a:stretch>
        </p:blipFill>
        <p:spPr>
          <a:xfrm>
            <a:off x="144264" y="525528"/>
            <a:ext cx="11903472" cy="5806943"/>
          </a:xfrm>
          <a:prstGeom prst="rect">
            <a:avLst/>
          </a:prstGeom>
        </p:spPr>
      </p:pic>
      <p:sp>
        <p:nvSpPr>
          <p:cNvPr id="6" name="Freeform: Shape 5">
            <a:extLst>
              <a:ext uri="{FF2B5EF4-FFF2-40B4-BE49-F238E27FC236}">
                <a16:creationId xmlns:a16="http://schemas.microsoft.com/office/drawing/2014/main" id="{A42DD67F-3DE0-12DC-B3FF-15350BA2F5BB}"/>
              </a:ext>
            </a:extLst>
          </p:cNvPr>
          <p:cNvSpPr/>
          <p:nvPr/>
        </p:nvSpPr>
        <p:spPr>
          <a:xfrm>
            <a:off x="511570" y="2049864"/>
            <a:ext cx="1076070" cy="835482"/>
          </a:xfrm>
          <a:custGeom>
            <a:avLst/>
            <a:gdLst>
              <a:gd name="connsiteX0" fmla="*/ 714329 w 1076070"/>
              <a:gd name="connsiteY0" fmla="*/ 0 h 835482"/>
              <a:gd name="connsiteX1" fmla="*/ 664087 w 1076070"/>
              <a:gd name="connsiteY1" fmla="*/ 10048 h 835482"/>
              <a:gd name="connsiteX2" fmla="*/ 533459 w 1076070"/>
              <a:gd name="connsiteY2" fmla="*/ 30145 h 835482"/>
              <a:gd name="connsiteX3" fmla="*/ 201863 w 1076070"/>
              <a:gd name="connsiteY3" fmla="*/ 100483 h 835482"/>
              <a:gd name="connsiteX4" fmla="*/ 161670 w 1076070"/>
              <a:gd name="connsiteY4" fmla="*/ 130628 h 835482"/>
              <a:gd name="connsiteX5" fmla="*/ 20993 w 1076070"/>
              <a:gd name="connsiteY5" fmla="*/ 371789 h 835482"/>
              <a:gd name="connsiteX6" fmla="*/ 896 w 1076070"/>
              <a:gd name="connsiteY6" fmla="*/ 452176 h 835482"/>
              <a:gd name="connsiteX7" fmla="*/ 61186 w 1076070"/>
              <a:gd name="connsiteY7" fmla="*/ 582804 h 835482"/>
              <a:gd name="connsiteX8" fmla="*/ 161670 w 1076070"/>
              <a:gd name="connsiteY8" fmla="*/ 693336 h 835482"/>
              <a:gd name="connsiteX9" fmla="*/ 272201 w 1076070"/>
              <a:gd name="connsiteY9" fmla="*/ 733529 h 835482"/>
              <a:gd name="connsiteX10" fmla="*/ 352588 w 1076070"/>
              <a:gd name="connsiteY10" fmla="*/ 743578 h 835482"/>
              <a:gd name="connsiteX11" fmla="*/ 422927 w 1076070"/>
              <a:gd name="connsiteY11" fmla="*/ 753626 h 835482"/>
              <a:gd name="connsiteX12" fmla="*/ 453072 w 1076070"/>
              <a:gd name="connsiteY12" fmla="*/ 773723 h 835482"/>
              <a:gd name="connsiteX13" fmla="*/ 493265 w 1076070"/>
              <a:gd name="connsiteY13" fmla="*/ 783771 h 835482"/>
              <a:gd name="connsiteX14" fmla="*/ 664087 w 1076070"/>
              <a:gd name="connsiteY14" fmla="*/ 813916 h 835482"/>
              <a:gd name="connsiteX15" fmla="*/ 694232 w 1076070"/>
              <a:gd name="connsiteY15" fmla="*/ 823965 h 835482"/>
              <a:gd name="connsiteX16" fmla="*/ 985634 w 1076070"/>
              <a:gd name="connsiteY16" fmla="*/ 813916 h 835482"/>
              <a:gd name="connsiteX17" fmla="*/ 1025828 w 1076070"/>
              <a:gd name="connsiteY17" fmla="*/ 793820 h 835482"/>
              <a:gd name="connsiteX18" fmla="*/ 1076070 w 1076070"/>
              <a:gd name="connsiteY18" fmla="*/ 522514 h 835482"/>
              <a:gd name="connsiteX19" fmla="*/ 1035876 w 1076070"/>
              <a:gd name="connsiteY19" fmla="*/ 411982 h 835482"/>
              <a:gd name="connsiteX20" fmla="*/ 1005731 w 1076070"/>
              <a:gd name="connsiteY20" fmla="*/ 371789 h 835482"/>
              <a:gd name="connsiteX21" fmla="*/ 965538 w 1076070"/>
              <a:gd name="connsiteY21" fmla="*/ 281354 h 835482"/>
              <a:gd name="connsiteX22" fmla="*/ 945441 w 1076070"/>
              <a:gd name="connsiteY22" fmla="*/ 241160 h 835482"/>
              <a:gd name="connsiteX23" fmla="*/ 885151 w 1076070"/>
              <a:gd name="connsiteY23" fmla="*/ 190918 h 835482"/>
              <a:gd name="connsiteX24" fmla="*/ 865054 w 1076070"/>
              <a:gd name="connsiteY24" fmla="*/ 120580 h 835482"/>
              <a:gd name="connsiteX25" fmla="*/ 865054 w 1076070"/>
              <a:gd name="connsiteY25" fmla="*/ 100483 h 8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76070" h="835482">
                <a:moveTo>
                  <a:pt x="714329" y="0"/>
                </a:moveTo>
                <a:cubicBezTo>
                  <a:pt x="697582" y="3349"/>
                  <a:pt x="680934" y="7240"/>
                  <a:pt x="664087" y="10048"/>
                </a:cubicBezTo>
                <a:cubicBezTo>
                  <a:pt x="620631" y="17291"/>
                  <a:pt x="576785" y="22164"/>
                  <a:pt x="533459" y="30145"/>
                </a:cubicBezTo>
                <a:cubicBezTo>
                  <a:pt x="321964" y="69105"/>
                  <a:pt x="343490" y="65078"/>
                  <a:pt x="201863" y="100483"/>
                </a:cubicBezTo>
                <a:cubicBezTo>
                  <a:pt x="188465" y="110531"/>
                  <a:pt x="172017" y="117459"/>
                  <a:pt x="161670" y="130628"/>
                </a:cubicBezTo>
                <a:cubicBezTo>
                  <a:pt x="114298" y="190919"/>
                  <a:pt x="55961" y="306848"/>
                  <a:pt x="20993" y="371789"/>
                </a:cubicBezTo>
                <a:cubicBezTo>
                  <a:pt x="14294" y="398585"/>
                  <a:pt x="-4272" y="425043"/>
                  <a:pt x="896" y="452176"/>
                </a:cubicBezTo>
                <a:cubicBezTo>
                  <a:pt x="9869" y="499286"/>
                  <a:pt x="38075" y="540784"/>
                  <a:pt x="61186" y="582804"/>
                </a:cubicBezTo>
                <a:cubicBezTo>
                  <a:pt x="81760" y="620212"/>
                  <a:pt x="120290" y="672646"/>
                  <a:pt x="161670" y="693336"/>
                </a:cubicBezTo>
                <a:cubicBezTo>
                  <a:pt x="196735" y="710868"/>
                  <a:pt x="234288" y="723552"/>
                  <a:pt x="272201" y="733529"/>
                </a:cubicBezTo>
                <a:cubicBezTo>
                  <a:pt x="298316" y="740401"/>
                  <a:pt x="325821" y="740009"/>
                  <a:pt x="352588" y="743578"/>
                </a:cubicBezTo>
                <a:lnTo>
                  <a:pt x="422927" y="753626"/>
                </a:lnTo>
                <a:cubicBezTo>
                  <a:pt x="432975" y="760325"/>
                  <a:pt x="441972" y="768966"/>
                  <a:pt x="453072" y="773723"/>
                </a:cubicBezTo>
                <a:cubicBezTo>
                  <a:pt x="465765" y="779163"/>
                  <a:pt x="479762" y="780877"/>
                  <a:pt x="493265" y="783771"/>
                </a:cubicBezTo>
                <a:cubicBezTo>
                  <a:pt x="592237" y="804979"/>
                  <a:pt x="577085" y="801488"/>
                  <a:pt x="664087" y="813916"/>
                </a:cubicBezTo>
                <a:cubicBezTo>
                  <a:pt x="674135" y="817266"/>
                  <a:pt x="683892" y="821667"/>
                  <a:pt x="694232" y="823965"/>
                </a:cubicBezTo>
                <a:cubicBezTo>
                  <a:pt x="806255" y="848859"/>
                  <a:pt x="827376" y="827678"/>
                  <a:pt x="985634" y="813916"/>
                </a:cubicBezTo>
                <a:cubicBezTo>
                  <a:pt x="999032" y="807217"/>
                  <a:pt x="1019493" y="807394"/>
                  <a:pt x="1025828" y="793820"/>
                </a:cubicBezTo>
                <a:cubicBezTo>
                  <a:pt x="1048225" y="745826"/>
                  <a:pt x="1069156" y="570912"/>
                  <a:pt x="1076070" y="522514"/>
                </a:cubicBezTo>
                <a:cubicBezTo>
                  <a:pt x="1062672" y="485670"/>
                  <a:pt x="1052455" y="447508"/>
                  <a:pt x="1035876" y="411982"/>
                </a:cubicBezTo>
                <a:cubicBezTo>
                  <a:pt x="1028794" y="396806"/>
                  <a:pt x="1013671" y="386534"/>
                  <a:pt x="1005731" y="371789"/>
                </a:cubicBezTo>
                <a:cubicBezTo>
                  <a:pt x="990091" y="342744"/>
                  <a:pt x="979362" y="311306"/>
                  <a:pt x="965538" y="281354"/>
                </a:cubicBezTo>
                <a:cubicBezTo>
                  <a:pt x="959261" y="267753"/>
                  <a:pt x="955393" y="252356"/>
                  <a:pt x="945441" y="241160"/>
                </a:cubicBezTo>
                <a:cubicBezTo>
                  <a:pt x="928061" y="221608"/>
                  <a:pt x="905248" y="207665"/>
                  <a:pt x="885151" y="190918"/>
                </a:cubicBezTo>
                <a:cubicBezTo>
                  <a:pt x="877189" y="167030"/>
                  <a:pt x="869259" y="145809"/>
                  <a:pt x="865054" y="120580"/>
                </a:cubicBezTo>
                <a:cubicBezTo>
                  <a:pt x="863953" y="113972"/>
                  <a:pt x="865054" y="107182"/>
                  <a:pt x="865054" y="100483"/>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FEAF5E4-A10C-C496-714C-78CFABF89A48}"/>
              </a:ext>
            </a:extLst>
          </p:cNvPr>
          <p:cNvCxnSpPr/>
          <p:nvPr/>
        </p:nvCxnSpPr>
        <p:spPr>
          <a:xfrm>
            <a:off x="1567543" y="2692958"/>
            <a:ext cx="9566031" cy="22608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6F52A525-A751-3DD7-6766-1CEB403960D2}"/>
              </a:ext>
            </a:extLst>
          </p:cNvPr>
          <p:cNvSpPr/>
          <p:nvPr/>
        </p:nvSpPr>
        <p:spPr>
          <a:xfrm>
            <a:off x="11173767" y="4815575"/>
            <a:ext cx="643095" cy="429665"/>
          </a:xfrm>
          <a:custGeom>
            <a:avLst/>
            <a:gdLst>
              <a:gd name="connsiteX0" fmla="*/ 281354 w 643095"/>
              <a:gd name="connsiteY0" fmla="*/ 17682 h 429665"/>
              <a:gd name="connsiteX1" fmla="*/ 633046 w 643095"/>
              <a:gd name="connsiteY1" fmla="*/ 88021 h 429665"/>
              <a:gd name="connsiteX2" fmla="*/ 643095 w 643095"/>
              <a:gd name="connsiteY2" fmla="*/ 168407 h 429665"/>
              <a:gd name="connsiteX3" fmla="*/ 532563 w 643095"/>
              <a:gd name="connsiteY3" fmla="*/ 359326 h 429665"/>
              <a:gd name="connsiteX4" fmla="*/ 301451 w 643095"/>
              <a:gd name="connsiteY4" fmla="*/ 409568 h 429665"/>
              <a:gd name="connsiteX5" fmla="*/ 221064 w 643095"/>
              <a:gd name="connsiteY5" fmla="*/ 429665 h 429665"/>
              <a:gd name="connsiteX6" fmla="*/ 70338 w 643095"/>
              <a:gd name="connsiteY6" fmla="*/ 379423 h 429665"/>
              <a:gd name="connsiteX7" fmla="*/ 40193 w 643095"/>
              <a:gd name="connsiteY7" fmla="*/ 359326 h 429665"/>
              <a:gd name="connsiteX8" fmla="*/ 20097 w 643095"/>
              <a:gd name="connsiteY8" fmla="*/ 288988 h 429665"/>
              <a:gd name="connsiteX9" fmla="*/ 0 w 643095"/>
              <a:gd name="connsiteY9" fmla="*/ 238746 h 42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095" h="429665">
                <a:moveTo>
                  <a:pt x="281354" y="17682"/>
                </a:moveTo>
                <a:cubicBezTo>
                  <a:pt x="419385" y="22134"/>
                  <a:pt x="581171" y="-57228"/>
                  <a:pt x="633046" y="88021"/>
                </a:cubicBezTo>
                <a:cubicBezTo>
                  <a:pt x="642128" y="113452"/>
                  <a:pt x="639745" y="141612"/>
                  <a:pt x="643095" y="168407"/>
                </a:cubicBezTo>
                <a:cubicBezTo>
                  <a:pt x="623160" y="223227"/>
                  <a:pt x="599267" y="330421"/>
                  <a:pt x="532563" y="359326"/>
                </a:cubicBezTo>
                <a:cubicBezTo>
                  <a:pt x="460226" y="390672"/>
                  <a:pt x="377934" y="390447"/>
                  <a:pt x="301451" y="409568"/>
                </a:cubicBezTo>
                <a:lnTo>
                  <a:pt x="221064" y="429665"/>
                </a:lnTo>
                <a:cubicBezTo>
                  <a:pt x="170822" y="412918"/>
                  <a:pt x="119697" y="398618"/>
                  <a:pt x="70338" y="379423"/>
                </a:cubicBezTo>
                <a:cubicBezTo>
                  <a:pt x="59083" y="375046"/>
                  <a:pt x="47737" y="368756"/>
                  <a:pt x="40193" y="359326"/>
                </a:cubicBezTo>
                <a:cubicBezTo>
                  <a:pt x="34839" y="352634"/>
                  <a:pt x="20899" y="291796"/>
                  <a:pt x="20097" y="288988"/>
                </a:cubicBezTo>
                <a:cubicBezTo>
                  <a:pt x="11820" y="260020"/>
                  <a:pt x="11857" y="262461"/>
                  <a:pt x="0" y="238746"/>
                </a:cubicBezTo>
              </a:path>
            </a:pathLst>
          </a:cu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D8EFA0B-7636-D470-B324-C3AAD53CDD25}"/>
              </a:ext>
            </a:extLst>
          </p:cNvPr>
          <p:cNvSpPr txBox="1"/>
          <p:nvPr/>
        </p:nvSpPr>
        <p:spPr>
          <a:xfrm>
            <a:off x="339119" y="5586884"/>
            <a:ext cx="4561952" cy="783193"/>
          </a:xfrm>
          <a:prstGeom prst="round2DiagRect">
            <a:avLst/>
          </a:prstGeom>
          <a:solidFill>
            <a:schemeClr val="accent6">
              <a:lumMod val="40000"/>
              <a:lumOff val="60000"/>
            </a:schemeClr>
          </a:solidFill>
          <a:ln w="57150">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b="1" dirty="0"/>
              <a:t>Make sure that your switch button is pressed elsewhere no light</a:t>
            </a:r>
          </a:p>
        </p:txBody>
      </p:sp>
      <p:sp>
        <p:nvSpPr>
          <p:cNvPr id="11" name="TextBox 10">
            <a:extLst>
              <a:ext uri="{FF2B5EF4-FFF2-40B4-BE49-F238E27FC236}">
                <a16:creationId xmlns:a16="http://schemas.microsoft.com/office/drawing/2014/main" id="{EB6DD3E1-341E-49D0-B16E-16965E972A35}"/>
              </a:ext>
            </a:extLst>
          </p:cNvPr>
          <p:cNvSpPr txBox="1"/>
          <p:nvPr/>
        </p:nvSpPr>
        <p:spPr>
          <a:xfrm>
            <a:off x="2039817" y="4746721"/>
            <a:ext cx="703384" cy="822305"/>
          </a:xfrm>
          <a:prstGeom prst="ellipse">
            <a:avLst/>
          </a:prstGeom>
          <a:solidFill>
            <a:schemeClr val="accent6">
              <a:lumMod val="40000"/>
              <a:lumOff val="60000"/>
            </a:schemeClr>
          </a:solidFill>
          <a:ln w="57150">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200" b="1" dirty="0"/>
              <a:t>6</a:t>
            </a:r>
            <a:endParaRPr lang="en-US" sz="2000" b="1" dirty="0"/>
          </a:p>
        </p:txBody>
      </p:sp>
      <p:cxnSp>
        <p:nvCxnSpPr>
          <p:cNvPr id="13" name="Straight Arrow Connector 12">
            <a:extLst>
              <a:ext uri="{FF2B5EF4-FFF2-40B4-BE49-F238E27FC236}">
                <a16:creationId xmlns:a16="http://schemas.microsoft.com/office/drawing/2014/main" id="{262E4AC7-4198-6B61-5FE7-CD03DFAC9ECF}"/>
              </a:ext>
            </a:extLst>
          </p:cNvPr>
          <p:cNvCxnSpPr>
            <a:stCxn id="10" idx="0"/>
          </p:cNvCxnSpPr>
          <p:nvPr/>
        </p:nvCxnSpPr>
        <p:spPr>
          <a:xfrm flipV="1">
            <a:off x="4901071" y="5044273"/>
            <a:ext cx="6232503" cy="93420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800" decel="100000"/>
                                        <p:tgtEl>
                                          <p:spTgt spid="9"/>
                                        </p:tgtEl>
                                      </p:cBhvr>
                                    </p:animEffect>
                                    <p:anim calcmode="lin" valueType="num">
                                      <p:cBhvr>
                                        <p:cTn id="8" dur="800" decel="100000" fill="hold"/>
                                        <p:tgtEl>
                                          <p:spTgt spid="9"/>
                                        </p:tgtEl>
                                        <p:attrNameLst>
                                          <p:attrName>style.rotation</p:attrName>
                                        </p:attrNameLst>
                                      </p:cBhvr>
                                      <p:tavLst>
                                        <p:tav tm="0">
                                          <p:val>
                                            <p:fltVal val="-90"/>
                                          </p:val>
                                        </p:tav>
                                        <p:tav tm="100000">
                                          <p:val>
                                            <p:fltVal val="0"/>
                                          </p:val>
                                        </p:tav>
                                      </p:tavLst>
                                    </p:anim>
                                    <p:anim calcmode="lin" valueType="num">
                                      <p:cBhvr>
                                        <p:cTn id="9" dur="800" decel="100000" fill="hold"/>
                                        <p:tgtEl>
                                          <p:spTgt spid="9"/>
                                        </p:tgtEl>
                                        <p:attrNameLst>
                                          <p:attrName>ppt_x</p:attrName>
                                        </p:attrNameLst>
                                      </p:cBhvr>
                                      <p:tavLst>
                                        <p:tav tm="0">
                                          <p:val>
                                            <p:strVal val="#ppt_x+0.4"/>
                                          </p:val>
                                        </p:tav>
                                        <p:tav tm="100000">
                                          <p:val>
                                            <p:strVal val="#ppt_x-0.05"/>
                                          </p:val>
                                        </p:tav>
                                      </p:tavLst>
                                    </p:anim>
                                    <p:anim calcmode="lin" valueType="num">
                                      <p:cBhvr>
                                        <p:cTn id="10" dur="800" decel="100000" fill="hold"/>
                                        <p:tgtEl>
                                          <p:spTgt spid="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13" presetID="3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800" decel="100000"/>
                                        <p:tgtEl>
                                          <p:spTgt spid="8"/>
                                        </p:tgtEl>
                                      </p:cBhvr>
                                    </p:animEffect>
                                    <p:anim calcmode="lin" valueType="num">
                                      <p:cBhvr>
                                        <p:cTn id="16" dur="800" decel="100000" fill="hold"/>
                                        <p:tgtEl>
                                          <p:spTgt spid="8"/>
                                        </p:tgtEl>
                                        <p:attrNameLst>
                                          <p:attrName>style.rotation</p:attrName>
                                        </p:attrNameLst>
                                      </p:cBhvr>
                                      <p:tavLst>
                                        <p:tav tm="0">
                                          <p:val>
                                            <p:fltVal val="-90"/>
                                          </p:val>
                                        </p:tav>
                                        <p:tav tm="100000">
                                          <p:val>
                                            <p:fltVal val="0"/>
                                          </p:val>
                                        </p:tav>
                                      </p:tavLst>
                                    </p:anim>
                                    <p:anim calcmode="lin" valueType="num">
                                      <p:cBhvr>
                                        <p:cTn id="17" dur="800" decel="100000" fill="hold"/>
                                        <p:tgtEl>
                                          <p:spTgt spid="8"/>
                                        </p:tgtEl>
                                        <p:attrNameLst>
                                          <p:attrName>ppt_x</p:attrName>
                                        </p:attrNameLst>
                                      </p:cBhvr>
                                      <p:tavLst>
                                        <p:tav tm="0">
                                          <p:val>
                                            <p:strVal val="#ppt_x+0.4"/>
                                          </p:val>
                                        </p:tav>
                                        <p:tav tm="100000">
                                          <p:val>
                                            <p:strVal val="#ppt_x-0.05"/>
                                          </p:val>
                                        </p:tav>
                                      </p:tavLst>
                                    </p:anim>
                                    <p:anim calcmode="lin" valueType="num">
                                      <p:cBhvr>
                                        <p:cTn id="18" dur="800" decel="100000" fill="hold"/>
                                        <p:tgtEl>
                                          <p:spTgt spid="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800" decel="100000"/>
                                        <p:tgtEl>
                                          <p:spTgt spid="6"/>
                                        </p:tgtEl>
                                      </p:cBhvr>
                                    </p:animEffect>
                                    <p:anim calcmode="lin" valueType="num">
                                      <p:cBhvr>
                                        <p:cTn id="24" dur="800" decel="100000" fill="hold"/>
                                        <p:tgtEl>
                                          <p:spTgt spid="6"/>
                                        </p:tgtEl>
                                        <p:attrNameLst>
                                          <p:attrName>style.rotation</p:attrName>
                                        </p:attrNameLst>
                                      </p:cBhvr>
                                      <p:tavLst>
                                        <p:tav tm="0">
                                          <p:val>
                                            <p:fltVal val="-90"/>
                                          </p:val>
                                        </p:tav>
                                        <p:tav tm="100000">
                                          <p:val>
                                            <p:fltVal val="0"/>
                                          </p:val>
                                        </p:tav>
                                      </p:tavLst>
                                    </p:anim>
                                    <p:anim calcmode="lin" valueType="num">
                                      <p:cBhvr>
                                        <p:cTn id="25" dur="800" decel="100000" fill="hold"/>
                                        <p:tgtEl>
                                          <p:spTgt spid="6"/>
                                        </p:tgtEl>
                                        <p:attrNameLst>
                                          <p:attrName>ppt_x</p:attrName>
                                        </p:attrNameLst>
                                      </p:cBhvr>
                                      <p:tavLst>
                                        <p:tav tm="0">
                                          <p:val>
                                            <p:strVal val="#ppt_x+0.4"/>
                                          </p:val>
                                        </p:tav>
                                        <p:tav tm="100000">
                                          <p:val>
                                            <p:strVal val="#ppt_x-0.05"/>
                                          </p:val>
                                        </p:tav>
                                      </p:tavLst>
                                    </p:anim>
                                    <p:anim calcmode="lin" valueType="num">
                                      <p:cBhvr>
                                        <p:cTn id="26" dur="800" decel="100000" fill="hold"/>
                                        <p:tgtEl>
                                          <p:spTgt spid="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800" decel="100000"/>
                                        <p:tgtEl>
                                          <p:spTgt spid="11"/>
                                        </p:tgtEl>
                                      </p:cBhvr>
                                    </p:animEffect>
                                    <p:anim calcmode="lin" valueType="num">
                                      <p:cBhvr>
                                        <p:cTn id="34" dur="800" decel="100000" fill="hold"/>
                                        <p:tgtEl>
                                          <p:spTgt spid="11"/>
                                        </p:tgtEl>
                                        <p:attrNameLst>
                                          <p:attrName>style.rotation</p:attrName>
                                        </p:attrNameLst>
                                      </p:cBhvr>
                                      <p:tavLst>
                                        <p:tav tm="0">
                                          <p:val>
                                            <p:fltVal val="-90"/>
                                          </p:val>
                                        </p:tav>
                                        <p:tav tm="100000">
                                          <p:val>
                                            <p:fltVal val="0"/>
                                          </p:val>
                                        </p:tav>
                                      </p:tavLst>
                                    </p:anim>
                                    <p:anim calcmode="lin" valueType="num">
                                      <p:cBhvr>
                                        <p:cTn id="35" dur="800" decel="100000" fill="hold"/>
                                        <p:tgtEl>
                                          <p:spTgt spid="11"/>
                                        </p:tgtEl>
                                        <p:attrNameLst>
                                          <p:attrName>ppt_x</p:attrName>
                                        </p:attrNameLst>
                                      </p:cBhvr>
                                      <p:tavLst>
                                        <p:tav tm="0">
                                          <p:val>
                                            <p:strVal val="#ppt_x+0.4"/>
                                          </p:val>
                                        </p:tav>
                                        <p:tav tm="100000">
                                          <p:val>
                                            <p:strVal val="#ppt_x-0.05"/>
                                          </p:val>
                                        </p:tav>
                                      </p:tavLst>
                                    </p:anim>
                                    <p:anim calcmode="lin" valueType="num">
                                      <p:cBhvr>
                                        <p:cTn id="36" dur="800" decel="100000" fill="hold"/>
                                        <p:tgtEl>
                                          <p:spTgt spid="11"/>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800" decel="100000"/>
                                        <p:tgtEl>
                                          <p:spTgt spid="10"/>
                                        </p:tgtEl>
                                      </p:cBhvr>
                                    </p:animEffect>
                                    <p:anim calcmode="lin" valueType="num">
                                      <p:cBhvr>
                                        <p:cTn id="42" dur="800" decel="100000" fill="hold"/>
                                        <p:tgtEl>
                                          <p:spTgt spid="10"/>
                                        </p:tgtEl>
                                        <p:attrNameLst>
                                          <p:attrName>style.rotation</p:attrName>
                                        </p:attrNameLst>
                                      </p:cBhvr>
                                      <p:tavLst>
                                        <p:tav tm="0">
                                          <p:val>
                                            <p:fltVal val="-90"/>
                                          </p:val>
                                        </p:tav>
                                        <p:tav tm="100000">
                                          <p:val>
                                            <p:fltVal val="0"/>
                                          </p:val>
                                        </p:tav>
                                      </p:tavLst>
                                    </p:anim>
                                    <p:anim calcmode="lin" valueType="num">
                                      <p:cBhvr>
                                        <p:cTn id="43" dur="800" decel="100000" fill="hold"/>
                                        <p:tgtEl>
                                          <p:spTgt spid="10"/>
                                        </p:tgtEl>
                                        <p:attrNameLst>
                                          <p:attrName>ppt_x</p:attrName>
                                        </p:attrNameLst>
                                      </p:cBhvr>
                                      <p:tavLst>
                                        <p:tav tm="0">
                                          <p:val>
                                            <p:strVal val="#ppt_x+0.4"/>
                                          </p:val>
                                        </p:tav>
                                        <p:tav tm="100000">
                                          <p:val>
                                            <p:strVal val="#ppt_x-0.05"/>
                                          </p:val>
                                        </p:tav>
                                      </p:tavLst>
                                    </p:anim>
                                    <p:anim calcmode="lin" valueType="num">
                                      <p:cBhvr>
                                        <p:cTn id="44" dur="800" decel="100000" fill="hold"/>
                                        <p:tgtEl>
                                          <p:spTgt spid="10"/>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47" presetID="3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800" decel="100000"/>
                                        <p:tgtEl>
                                          <p:spTgt spid="13"/>
                                        </p:tgtEl>
                                      </p:cBhvr>
                                    </p:animEffect>
                                    <p:anim calcmode="lin" valueType="num">
                                      <p:cBhvr>
                                        <p:cTn id="50" dur="800" decel="100000" fill="hold"/>
                                        <p:tgtEl>
                                          <p:spTgt spid="13"/>
                                        </p:tgtEl>
                                        <p:attrNameLst>
                                          <p:attrName>style.rotation</p:attrName>
                                        </p:attrNameLst>
                                      </p:cBhvr>
                                      <p:tavLst>
                                        <p:tav tm="0">
                                          <p:val>
                                            <p:fltVal val="-90"/>
                                          </p:val>
                                        </p:tav>
                                        <p:tav tm="100000">
                                          <p:val>
                                            <p:fltVal val="0"/>
                                          </p:val>
                                        </p:tav>
                                      </p:tavLst>
                                    </p:anim>
                                    <p:anim calcmode="lin" valueType="num">
                                      <p:cBhvr>
                                        <p:cTn id="51" dur="800" decel="100000" fill="hold"/>
                                        <p:tgtEl>
                                          <p:spTgt spid="13"/>
                                        </p:tgtEl>
                                        <p:attrNameLst>
                                          <p:attrName>ppt_x</p:attrName>
                                        </p:attrNameLst>
                                      </p:cBhvr>
                                      <p:tavLst>
                                        <p:tav tm="0">
                                          <p:val>
                                            <p:strVal val="#ppt_x+0.4"/>
                                          </p:val>
                                        </p:tav>
                                        <p:tav tm="100000">
                                          <p:val>
                                            <p:strVal val="#ppt_x-0.05"/>
                                          </p:val>
                                        </p:tav>
                                      </p:tavLst>
                                    </p:anim>
                                    <p:anim calcmode="lin" valueType="num">
                                      <p:cBhvr>
                                        <p:cTn id="52" dur="800" decel="100000" fill="hold"/>
                                        <p:tgtEl>
                                          <p:spTgt spid="13"/>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24E378-CF42-4883-ABD2-76FFE4FF33E6}"/>
              </a:ext>
            </a:extLst>
          </p:cNvPr>
          <p:cNvPicPr>
            <a:picLocks noChangeAspect="1"/>
          </p:cNvPicPr>
          <p:nvPr/>
        </p:nvPicPr>
        <p:blipFill>
          <a:blip r:embed="rId2"/>
          <a:stretch>
            <a:fillRect/>
          </a:stretch>
        </p:blipFill>
        <p:spPr>
          <a:xfrm>
            <a:off x="2288729" y="130629"/>
            <a:ext cx="9744791" cy="6636936"/>
          </a:xfrm>
          <a:prstGeom prst="rect">
            <a:avLst/>
          </a:prstGeom>
        </p:spPr>
      </p:pic>
      <p:sp>
        <p:nvSpPr>
          <p:cNvPr id="6" name="TextBox 5">
            <a:extLst>
              <a:ext uri="{FF2B5EF4-FFF2-40B4-BE49-F238E27FC236}">
                <a16:creationId xmlns:a16="http://schemas.microsoft.com/office/drawing/2014/main" id="{B2B739C3-207C-A50A-9DFD-5343F2B99315}"/>
              </a:ext>
            </a:extLst>
          </p:cNvPr>
          <p:cNvSpPr txBox="1"/>
          <p:nvPr/>
        </p:nvSpPr>
        <p:spPr>
          <a:xfrm>
            <a:off x="158480" y="1164711"/>
            <a:ext cx="2130249" cy="3744813"/>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b="1" dirty="0"/>
              <a:t>You can connect and apply different components and simulate them</a:t>
            </a:r>
          </a:p>
        </p:txBody>
      </p:sp>
    </p:spTree>
    <p:extLst>
      <p:ext uri="{BB962C8B-B14F-4D97-AF65-F5344CB8AC3E}">
        <p14:creationId xmlns:p14="http://schemas.microsoft.com/office/powerpoint/2010/main" val="201340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26D6-CCC9-3393-1AB2-CF2AA22BE39C}"/>
              </a:ext>
            </a:extLst>
          </p:cNvPr>
          <p:cNvSpPr>
            <a:spLocks noGrp="1"/>
          </p:cNvSpPr>
          <p:nvPr>
            <p:ph type="title"/>
          </p:nvPr>
        </p:nvSpPr>
        <p:spPr>
          <a:xfrm>
            <a:off x="838200" y="365125"/>
            <a:ext cx="10515600" cy="830629"/>
          </a:xfrm>
        </p:spPr>
        <p:txBody>
          <a:bodyPr/>
          <a:lstStyle/>
          <a:p>
            <a:r>
              <a:rPr lang="en-US" dirty="0"/>
              <a:t>Activities </a:t>
            </a:r>
          </a:p>
        </p:txBody>
      </p:sp>
      <p:sp>
        <p:nvSpPr>
          <p:cNvPr id="3" name="Content Placeholder 2">
            <a:extLst>
              <a:ext uri="{FF2B5EF4-FFF2-40B4-BE49-F238E27FC236}">
                <a16:creationId xmlns:a16="http://schemas.microsoft.com/office/drawing/2014/main" id="{40189D42-F5ED-0924-E23B-1D1EEC34CA5B}"/>
              </a:ext>
            </a:extLst>
          </p:cNvPr>
          <p:cNvSpPr>
            <a:spLocks noGrp="1"/>
          </p:cNvSpPr>
          <p:nvPr>
            <p:ph idx="1"/>
          </p:nvPr>
        </p:nvSpPr>
        <p:spPr>
          <a:xfrm>
            <a:off x="838200" y="1195754"/>
            <a:ext cx="10515600" cy="4981209"/>
          </a:xfrm>
        </p:spPr>
        <p:txBody>
          <a:bodyPr/>
          <a:lstStyle/>
          <a:p>
            <a:r>
              <a:rPr lang="en-US" dirty="0"/>
              <a:t>Connect  the 3 LED to 3 resistances with one switch on one battery and  simulate your project.</a:t>
            </a:r>
          </a:p>
          <a:p>
            <a:pPr marL="0" indent="0">
              <a:buNone/>
            </a:pPr>
            <a:endParaRPr lang="en-US" dirty="0"/>
          </a:p>
        </p:txBody>
      </p:sp>
    </p:spTree>
    <p:extLst>
      <p:ext uri="{BB962C8B-B14F-4D97-AF65-F5344CB8AC3E}">
        <p14:creationId xmlns:p14="http://schemas.microsoft.com/office/powerpoint/2010/main" val="2029857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9D2C330-DA1E-D1E3-764E-4E3751F3E7B6}"/>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1FED0157-7312-863C-ED15-57C12673B1F8}"/>
              </a:ext>
            </a:extLst>
          </p:cNvPr>
          <p:cNvPicPr>
            <a:picLocks noChangeAspect="1"/>
          </p:cNvPicPr>
          <p:nvPr/>
        </p:nvPicPr>
        <p:blipFill>
          <a:blip r:embed="rId2"/>
          <a:stretch>
            <a:fillRect/>
          </a:stretch>
        </p:blipFill>
        <p:spPr>
          <a:xfrm>
            <a:off x="639607" y="479507"/>
            <a:ext cx="10912786" cy="6378493"/>
          </a:xfrm>
          <a:prstGeom prst="rect">
            <a:avLst/>
          </a:prstGeom>
        </p:spPr>
      </p:pic>
      <p:sp>
        <p:nvSpPr>
          <p:cNvPr id="10" name="TextBox 9">
            <a:extLst>
              <a:ext uri="{FF2B5EF4-FFF2-40B4-BE49-F238E27FC236}">
                <a16:creationId xmlns:a16="http://schemas.microsoft.com/office/drawing/2014/main" id="{F64987EA-8065-DBEA-07BD-DE5E0C3468FA}"/>
              </a:ext>
            </a:extLst>
          </p:cNvPr>
          <p:cNvSpPr txBox="1"/>
          <p:nvPr/>
        </p:nvSpPr>
        <p:spPr>
          <a:xfrm>
            <a:off x="1848897" y="100484"/>
            <a:ext cx="3617406" cy="461665"/>
          </a:xfrm>
          <a:prstGeom prst="rect">
            <a:avLst/>
          </a:prstGeom>
          <a:noFill/>
        </p:spPr>
        <p:txBody>
          <a:bodyPr wrap="square" rtlCol="0">
            <a:spAutoFit/>
          </a:bodyPr>
          <a:lstStyle/>
          <a:p>
            <a:r>
              <a:rPr lang="en-US" sz="2400" b="1" dirty="0"/>
              <a:t>Answer </a:t>
            </a:r>
          </a:p>
        </p:txBody>
      </p:sp>
    </p:spTree>
    <p:extLst>
      <p:ext uri="{BB962C8B-B14F-4D97-AF65-F5344CB8AC3E}">
        <p14:creationId xmlns:p14="http://schemas.microsoft.com/office/powerpoint/2010/main" val="818425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A563-0A5C-5781-45FE-935E289ADDA7}"/>
              </a:ext>
            </a:extLst>
          </p:cNvPr>
          <p:cNvSpPr>
            <a:spLocks noGrp="1"/>
          </p:cNvSpPr>
          <p:nvPr>
            <p:ph type="title"/>
          </p:nvPr>
        </p:nvSpPr>
        <p:spPr>
          <a:xfrm>
            <a:off x="707572" y="159853"/>
            <a:ext cx="10646228" cy="754548"/>
          </a:xfrm>
          <a:solidFill>
            <a:schemeClr val="accent5">
              <a:lumMod val="20000"/>
              <a:lumOff val="80000"/>
            </a:schemeClr>
          </a:solidFill>
        </p:spPr>
        <p:txBody>
          <a:bodyPr>
            <a:normAutofit fontScale="90000"/>
          </a:bodyPr>
          <a:lstStyle/>
          <a:p>
            <a:r>
              <a:rPr lang="en-US" sz="6000" b="1" dirty="0" err="1">
                <a:solidFill>
                  <a:srgbClr val="FF0000"/>
                </a:solidFill>
              </a:rPr>
              <a:t>conts</a:t>
            </a:r>
            <a:endParaRPr lang="en-US" b="1" dirty="0">
              <a:solidFill>
                <a:srgbClr val="FF0000"/>
              </a:solidFill>
            </a:endParaRPr>
          </a:p>
        </p:txBody>
      </p:sp>
      <p:sp>
        <p:nvSpPr>
          <p:cNvPr id="3" name="Content Placeholder 2">
            <a:extLst>
              <a:ext uri="{FF2B5EF4-FFF2-40B4-BE49-F238E27FC236}">
                <a16:creationId xmlns:a16="http://schemas.microsoft.com/office/drawing/2014/main" id="{8BA169D7-530A-A3BE-D6F9-86D4451B4E02}"/>
              </a:ext>
            </a:extLst>
          </p:cNvPr>
          <p:cNvSpPr>
            <a:spLocks noGrp="1"/>
          </p:cNvSpPr>
          <p:nvPr>
            <p:ph idx="1"/>
          </p:nvPr>
        </p:nvSpPr>
        <p:spPr>
          <a:xfrm>
            <a:off x="615820" y="914401"/>
            <a:ext cx="10737980" cy="5141264"/>
          </a:xfrm>
        </p:spPr>
        <p:txBody>
          <a:bodyPr/>
          <a:lstStyle/>
          <a:p>
            <a:pPr marL="0" indent="0">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You can connect different components on breadboard from right side in different tab like:</a:t>
            </a:r>
          </a:p>
          <a:p>
            <a:pPr marL="342900" indent="-342900">
              <a:buAutoNum type="arabicPeriod"/>
            </a:pPr>
            <a:r>
              <a:rPr lang="en-US" sz="1800" dirty="0">
                <a:latin typeface="Times New Roman" panose="02020603050405020304" pitchFamily="18" charset="0"/>
                <a:ea typeface="Calibri" panose="020F0502020204030204" pitchFamily="34" charset="0"/>
                <a:cs typeface="Times New Roman" panose="02020603050405020304" pitchFamily="18" charset="0"/>
              </a:rPr>
              <a:t>Led </a:t>
            </a:r>
          </a:p>
          <a:p>
            <a:pPr marL="342900" indent="-342900">
              <a:buAutoNum type="arabicPeriod"/>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Resistor</a:t>
            </a:r>
          </a:p>
          <a:p>
            <a:pPr marL="342900" indent="-342900">
              <a:buAutoNum type="arabicPeriod"/>
            </a:pPr>
            <a:r>
              <a:rPr lang="en-US" sz="1800" dirty="0">
                <a:latin typeface="Times New Roman" panose="02020603050405020304" pitchFamily="18" charset="0"/>
                <a:ea typeface="Calibri" panose="020F0502020204030204" pitchFamily="34" charset="0"/>
                <a:cs typeface="Times New Roman" panose="02020603050405020304" pitchFamily="18" charset="0"/>
              </a:rPr>
              <a:t>Arduino and connect together with wire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6214B406-27A2-26E8-EF28-0F353AB2AA4B}"/>
              </a:ext>
            </a:extLst>
          </p:cNvPr>
          <p:cNvPicPr>
            <a:picLocks noChangeAspect="1"/>
          </p:cNvPicPr>
          <p:nvPr/>
        </p:nvPicPr>
        <p:blipFill>
          <a:blip r:embed="rId2"/>
          <a:stretch>
            <a:fillRect/>
          </a:stretch>
        </p:blipFill>
        <p:spPr>
          <a:xfrm>
            <a:off x="119824" y="2719338"/>
            <a:ext cx="6066046" cy="3718882"/>
          </a:xfrm>
          <a:prstGeom prst="rect">
            <a:avLst/>
          </a:prstGeom>
        </p:spPr>
      </p:pic>
      <p:pic>
        <p:nvPicPr>
          <p:cNvPr id="5" name="Picture 4">
            <a:extLst>
              <a:ext uri="{FF2B5EF4-FFF2-40B4-BE49-F238E27FC236}">
                <a16:creationId xmlns:a16="http://schemas.microsoft.com/office/drawing/2014/main" id="{A352344C-2BEC-503A-DD9E-18C25BBC67DF}"/>
              </a:ext>
            </a:extLst>
          </p:cNvPr>
          <p:cNvPicPr>
            <a:picLocks noChangeAspect="1"/>
          </p:cNvPicPr>
          <p:nvPr/>
        </p:nvPicPr>
        <p:blipFill>
          <a:blip r:embed="rId3"/>
          <a:stretch>
            <a:fillRect/>
          </a:stretch>
        </p:blipFill>
        <p:spPr>
          <a:xfrm>
            <a:off x="6348689" y="2719338"/>
            <a:ext cx="5285677" cy="3527605"/>
          </a:xfrm>
          <a:prstGeom prst="rect">
            <a:avLst/>
          </a:prstGeom>
        </p:spPr>
      </p:pic>
    </p:spTree>
    <p:extLst>
      <p:ext uri="{BB962C8B-B14F-4D97-AF65-F5344CB8AC3E}">
        <p14:creationId xmlns:p14="http://schemas.microsoft.com/office/powerpoint/2010/main" val="1682216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EB66-AB50-9D3F-0025-62BC3D8EE3F8}"/>
              </a:ext>
            </a:extLst>
          </p:cNvPr>
          <p:cNvSpPr>
            <a:spLocks noGrp="1"/>
          </p:cNvSpPr>
          <p:nvPr>
            <p:ph type="title"/>
          </p:nvPr>
        </p:nvSpPr>
        <p:spPr>
          <a:xfrm>
            <a:off x="298579" y="253159"/>
            <a:ext cx="11167188" cy="521282"/>
          </a:xfrm>
          <a:solidFill>
            <a:schemeClr val="accent5">
              <a:lumMod val="20000"/>
              <a:lumOff val="80000"/>
            </a:schemeClr>
          </a:solidFill>
        </p:spPr>
        <p:txBody>
          <a:bodyPr>
            <a:normAutofit fontScale="90000"/>
          </a:bodyPr>
          <a:lstStyle/>
          <a:p>
            <a:r>
              <a:rPr lang="en-US" b="1" dirty="0"/>
              <a:t>c)CircuitLab</a:t>
            </a:r>
          </a:p>
        </p:txBody>
      </p:sp>
      <p:sp>
        <p:nvSpPr>
          <p:cNvPr id="3" name="Content Placeholder 2">
            <a:extLst>
              <a:ext uri="{FF2B5EF4-FFF2-40B4-BE49-F238E27FC236}">
                <a16:creationId xmlns:a16="http://schemas.microsoft.com/office/drawing/2014/main" id="{68C72B5E-2CBC-3419-C458-30EC1B931B15}"/>
              </a:ext>
            </a:extLst>
          </p:cNvPr>
          <p:cNvSpPr>
            <a:spLocks noGrp="1"/>
          </p:cNvSpPr>
          <p:nvPr>
            <p:ph idx="1"/>
          </p:nvPr>
        </p:nvSpPr>
        <p:spPr>
          <a:xfrm>
            <a:off x="186612" y="1007706"/>
            <a:ext cx="11167188" cy="5169257"/>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CircuitLab provides online, in-browser tools for schematic capture and circuit simulation. These tools allow students, hobbyists, and professional engineers to design and analyze analog and digital systems before ever building a prototype.</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Online schematic capture lets hobbyists easily share and discuss their designs, while online circuit simulation allows for quick design iteration and accelerated learning about electronics.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539981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38C5-2B9E-1702-3704-CB71FCF4578F}"/>
              </a:ext>
            </a:extLst>
          </p:cNvPr>
          <p:cNvSpPr>
            <a:spLocks noGrp="1"/>
          </p:cNvSpPr>
          <p:nvPr>
            <p:ph type="title"/>
          </p:nvPr>
        </p:nvSpPr>
        <p:spPr>
          <a:xfrm>
            <a:off x="838200" y="365125"/>
            <a:ext cx="10515600" cy="806727"/>
          </a:xfrm>
          <a:gradFill flip="none" rotWithShape="1">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5400000" scaled="1"/>
            <a:tileRect/>
          </a:gradFill>
        </p:spPr>
        <p:txBody>
          <a:bodyPr/>
          <a:lstStyle/>
          <a:p>
            <a:r>
              <a:rPr lang="en-US" b="1" dirty="0">
                <a:latin typeface="Times New Roman" panose="02020603050405020304" pitchFamily="18" charset="0"/>
                <a:cs typeface="Times New Roman" panose="02020603050405020304" pitchFamily="18" charset="0"/>
              </a:rPr>
              <a:t>Parts/Components of Embedded System</a:t>
            </a:r>
            <a:endParaRPr lang="en-US" dirty="0"/>
          </a:p>
        </p:txBody>
      </p:sp>
      <p:pic>
        <p:nvPicPr>
          <p:cNvPr id="5" name="Content Placeholder 4">
            <a:extLst>
              <a:ext uri="{FF2B5EF4-FFF2-40B4-BE49-F238E27FC236}">
                <a16:creationId xmlns:a16="http://schemas.microsoft.com/office/drawing/2014/main" id="{54CF1556-F26A-48BB-469D-293167F40F86}"/>
              </a:ext>
            </a:extLst>
          </p:cNvPr>
          <p:cNvPicPr>
            <a:picLocks noGrp="1" noChangeAspect="1"/>
          </p:cNvPicPr>
          <p:nvPr>
            <p:ph idx="1"/>
          </p:nvPr>
        </p:nvPicPr>
        <p:blipFill>
          <a:blip r:embed="rId2"/>
          <a:stretch>
            <a:fillRect/>
          </a:stretch>
        </p:blipFill>
        <p:spPr>
          <a:xfrm>
            <a:off x="1085344" y="1340910"/>
            <a:ext cx="9701024" cy="5151965"/>
          </a:xfrm>
        </p:spPr>
      </p:pic>
    </p:spTree>
    <p:extLst>
      <p:ext uri="{BB962C8B-B14F-4D97-AF65-F5344CB8AC3E}">
        <p14:creationId xmlns:p14="http://schemas.microsoft.com/office/powerpoint/2010/main" val="29102574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0B0AD-9DF4-EE22-DE72-9068EFC99F8B}"/>
              </a:ext>
            </a:extLst>
          </p:cNvPr>
          <p:cNvSpPr>
            <a:spLocks noGrp="1"/>
          </p:cNvSpPr>
          <p:nvPr>
            <p:ph type="title"/>
          </p:nvPr>
        </p:nvSpPr>
        <p:spPr>
          <a:xfrm>
            <a:off x="838200" y="365126"/>
            <a:ext cx="10515600" cy="745218"/>
          </a:xfrm>
          <a:solidFill>
            <a:schemeClr val="accent5">
              <a:lumMod val="20000"/>
              <a:lumOff val="80000"/>
            </a:schemeClr>
          </a:solidFill>
        </p:spPr>
        <p:txBody>
          <a:bodyPr>
            <a:normAutofit fontScale="90000"/>
          </a:bodyPr>
          <a:lstStyle/>
          <a:p>
            <a:pPr marL="0" marR="0" algn="ctr">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DC Simulation with CircuitLab</a:t>
            </a:r>
            <a:endParaRPr lang="en-US" dirty="0"/>
          </a:p>
        </p:txBody>
      </p:sp>
      <p:sp>
        <p:nvSpPr>
          <p:cNvPr id="3" name="Content Placeholder 2">
            <a:extLst>
              <a:ext uri="{FF2B5EF4-FFF2-40B4-BE49-F238E27FC236}">
                <a16:creationId xmlns:a16="http://schemas.microsoft.com/office/drawing/2014/main" id="{6E19F32F-8CDC-793C-EB95-5F5E07E60A0F}"/>
              </a:ext>
            </a:extLst>
          </p:cNvPr>
          <p:cNvSpPr>
            <a:spLocks noGrp="1"/>
          </p:cNvSpPr>
          <p:nvPr>
            <p:ph idx="1"/>
          </p:nvPr>
        </p:nvSpPr>
        <p:spPr>
          <a:xfrm>
            <a:off x="412955" y="1425677"/>
            <a:ext cx="11552903" cy="4751286"/>
          </a:xfrm>
        </p:spPr>
        <p:txBody>
          <a:bodyPr/>
          <a:lstStyle/>
          <a:p>
            <a:pPr marL="0" marR="0" algn="just">
              <a:lnSpc>
                <a:spcPct val="107000"/>
              </a:lnSpc>
              <a:spcBef>
                <a:spcPts val="0"/>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Objectives: in this lab you will:</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2" indent="-285750" algn="just">
              <a:spcBef>
                <a:spcPts val="0"/>
              </a:spcBef>
              <a:spcAft>
                <a:spcPts val="0"/>
              </a:spcAft>
              <a:buFont typeface="Wingdings" panose="05000000000000000000" pitchFamily="2" charset="2"/>
              <a:buChar char=""/>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become familiar with the basic features and capabilities common to circuit simulation software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2" indent="-285750" algn="just">
              <a:spcBef>
                <a:spcPts val="0"/>
              </a:spcBef>
              <a:spcAft>
                <a:spcPts val="0"/>
              </a:spcAft>
              <a:buFont typeface="Wingdings" panose="05000000000000000000" pitchFamily="2" charset="2"/>
              <a:buChar char=""/>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create and edit circuit schematics and simulations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2" indent="-285750" algn="just">
              <a:spcBef>
                <a:spcPts val="0"/>
              </a:spcBef>
              <a:spcAft>
                <a:spcPts val="0"/>
              </a:spcAft>
              <a:buFont typeface="Wingdings" panose="05000000000000000000" pitchFamily="2" charset="2"/>
              <a:buChar char=""/>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perform DC bias point and DC sweep simulations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2" indent="-285750" algn="just">
              <a:spcBef>
                <a:spcPts val="0"/>
              </a:spcBef>
              <a:spcAft>
                <a:spcPts val="0"/>
              </a:spcAft>
              <a:buFont typeface="Wingdings" panose="05000000000000000000" pitchFamily="2" charset="2"/>
              <a:buChar char=""/>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compute power from voltage and current measurement data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p>
            <a:pPr marL="688975" marR="0" lvl="2" indent="-285750" algn="just">
              <a:spcBef>
                <a:spcPts val="0"/>
              </a:spcBef>
              <a:spcAft>
                <a:spcPts val="0"/>
              </a:spcAft>
              <a:buFont typeface="Wingdings" panose="05000000000000000000" pitchFamily="2" charset="2"/>
              <a:buChar char=""/>
            </a:pPr>
            <a:r>
              <a:rPr lang="en-ZA" sz="2400" b="0" dirty="0">
                <a:effectLst/>
                <a:latin typeface="Times New Roman" panose="02020603050405020304" pitchFamily="18" charset="0"/>
                <a:ea typeface="Times New Roman" panose="02020603050405020304" pitchFamily="18" charset="0"/>
                <a:cs typeface="Times New Roman" panose="02020603050405020304" pitchFamily="18" charset="0"/>
              </a:rPr>
              <a:t>plot results</a:t>
            </a:r>
            <a:endParaRPr lang="en-ZA" sz="2400" dirty="0">
              <a:latin typeface="Times New Roman" panose="02020603050405020304" pitchFamily="18" charset="0"/>
              <a:ea typeface="Times New Roman" panose="02020603050405020304" pitchFamily="18" charset="0"/>
              <a:cs typeface="Times New Roman" panose="02020603050405020304" pitchFamily="18" charset="0"/>
            </a:endParaRPr>
          </a:p>
          <a:p>
            <a:pPr marL="58738" marR="0" lvl="2" indent="0" algn="just">
              <a:spcBef>
                <a:spcPts val="0"/>
              </a:spcBef>
              <a:spcAft>
                <a:spcPts val="0"/>
              </a:spcAft>
              <a:buNone/>
            </a:pPr>
            <a:r>
              <a:rPr lang="en-US" sz="2400" dirty="0">
                <a:effectLst/>
                <a:latin typeface="Times New Roman" panose="02020603050405020304" pitchFamily="18" charset="0"/>
                <a:ea typeface="Times New Roman" panose="02020603050405020304" pitchFamily="18" charset="0"/>
              </a:rPr>
              <a:t>This lab introduces a surprisingly speedy and powerful way to determine the operating characteristics of a circuit using circuit simulation software tools. We will be using circuit simulations throughout this class to verify our understanding of circuit behavior and to demonstrate a different perspective on working with circuits. You can even use these tools to check the correctness of your homework solutions.</a:t>
            </a:r>
            <a:endParaRPr lang="en-US" sz="2400" b="1"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4875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505D0-9A16-55F7-AAFB-E6F61FA2D050}"/>
              </a:ext>
            </a:extLst>
          </p:cNvPr>
          <p:cNvSpPr>
            <a:spLocks noGrp="1"/>
          </p:cNvSpPr>
          <p:nvPr>
            <p:ph type="title"/>
          </p:nvPr>
        </p:nvSpPr>
        <p:spPr>
          <a:xfrm>
            <a:off x="373626" y="365125"/>
            <a:ext cx="10980174" cy="913069"/>
          </a:xfrm>
          <a:solidFill>
            <a:schemeClr val="accent5">
              <a:lumMod val="20000"/>
              <a:lumOff val="80000"/>
            </a:schemeClr>
          </a:solidFill>
        </p:spPr>
        <p:txBody>
          <a:bodyPr/>
          <a:lstStyle/>
          <a:p>
            <a:pPr algn="ctr"/>
            <a:r>
              <a:rPr lang="en-US" sz="4400" b="1" dirty="0">
                <a:effectLst/>
                <a:latin typeface="Times New Roman" panose="02020603050405020304" pitchFamily="18" charset="0"/>
                <a:ea typeface="Times New Roman" panose="02020603050405020304" pitchFamily="18" charset="0"/>
              </a:rPr>
              <a:t>Before you start using CircuitLab</a:t>
            </a:r>
            <a:endParaRPr lang="en-US" dirty="0"/>
          </a:p>
        </p:txBody>
      </p:sp>
      <p:sp>
        <p:nvSpPr>
          <p:cNvPr id="3" name="Content Placeholder 2">
            <a:extLst>
              <a:ext uri="{FF2B5EF4-FFF2-40B4-BE49-F238E27FC236}">
                <a16:creationId xmlns:a16="http://schemas.microsoft.com/office/drawing/2014/main" id="{AC42F330-2BBA-B7C0-DA32-7DB6B126C413}"/>
              </a:ext>
            </a:extLst>
          </p:cNvPr>
          <p:cNvSpPr>
            <a:spLocks noGrp="1"/>
          </p:cNvSpPr>
          <p:nvPr>
            <p:ph idx="1"/>
          </p:nvPr>
        </p:nvSpPr>
        <p:spPr>
          <a:xfrm>
            <a:off x="373626" y="1445342"/>
            <a:ext cx="10980174" cy="4731621"/>
          </a:xfrm>
        </p:spPr>
        <p:txBody>
          <a:bodyPr/>
          <a:lstStyle/>
          <a:p>
            <a:r>
              <a:rPr lang="en-US" sz="2800" dirty="0">
                <a:effectLst/>
                <a:latin typeface="Times New Roman" panose="02020603050405020304" pitchFamily="18" charset="0"/>
                <a:ea typeface="Times New Roman" panose="02020603050405020304" pitchFamily="18" charset="0"/>
              </a:rPr>
              <a:t>New Users,  if you don't have a CircuitLab account simply create one by going to </a:t>
            </a:r>
            <a:r>
              <a:rPr lang="en-US" sz="2800" u="sng" dirty="0">
                <a:solidFill>
                  <a:srgbClr val="0563C1"/>
                </a:solidFill>
                <a:effectLst/>
                <a:latin typeface="Times New Roman" panose="02020603050405020304" pitchFamily="18" charset="0"/>
                <a:ea typeface="Times New Roman" panose="02020603050405020304" pitchFamily="18" charset="0"/>
                <a:hlinkClick r:id="rId2"/>
              </a:rPr>
              <a:t>https://www.circuitlab.com/</a:t>
            </a:r>
            <a:r>
              <a:rPr lang="en-US" sz="2800" dirty="0">
                <a:effectLst/>
                <a:latin typeface="Times New Roman" panose="02020603050405020304" pitchFamily="18" charset="0"/>
                <a:ea typeface="Times New Roman" panose="02020603050405020304" pitchFamily="18" charset="0"/>
              </a:rPr>
              <a:t> and clicking the sign up link.</a:t>
            </a:r>
            <a:endParaRPr lang="en-US" dirty="0"/>
          </a:p>
        </p:txBody>
      </p:sp>
      <p:pic>
        <p:nvPicPr>
          <p:cNvPr id="4" name="Picture 3">
            <a:extLst>
              <a:ext uri="{FF2B5EF4-FFF2-40B4-BE49-F238E27FC236}">
                <a16:creationId xmlns:a16="http://schemas.microsoft.com/office/drawing/2014/main" id="{52F409AE-7D40-CA1A-C251-CA897E880A54}"/>
              </a:ext>
            </a:extLst>
          </p:cNvPr>
          <p:cNvPicPr>
            <a:picLocks noChangeAspect="1"/>
          </p:cNvPicPr>
          <p:nvPr/>
        </p:nvPicPr>
        <p:blipFill>
          <a:blip r:embed="rId3"/>
          <a:stretch>
            <a:fillRect/>
          </a:stretch>
        </p:blipFill>
        <p:spPr>
          <a:xfrm>
            <a:off x="561427" y="2477045"/>
            <a:ext cx="10926262" cy="4015829"/>
          </a:xfrm>
          <a:prstGeom prst="rect">
            <a:avLst/>
          </a:prstGeom>
        </p:spPr>
      </p:pic>
    </p:spTree>
    <p:extLst>
      <p:ext uri="{BB962C8B-B14F-4D97-AF65-F5344CB8AC3E}">
        <p14:creationId xmlns:p14="http://schemas.microsoft.com/office/powerpoint/2010/main" val="391681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E4EE-DF2D-171E-95B1-937996AEA01C}"/>
              </a:ext>
            </a:extLst>
          </p:cNvPr>
          <p:cNvSpPr>
            <a:spLocks noGrp="1"/>
          </p:cNvSpPr>
          <p:nvPr>
            <p:ph type="title"/>
          </p:nvPr>
        </p:nvSpPr>
        <p:spPr>
          <a:xfrm>
            <a:off x="442452" y="365125"/>
            <a:ext cx="10911348" cy="480449"/>
          </a:xfrm>
          <a:solidFill>
            <a:schemeClr val="accent5">
              <a:lumMod val="20000"/>
              <a:lumOff val="80000"/>
            </a:schemeClr>
          </a:solidFill>
        </p:spPr>
        <p:txBody>
          <a:bodyPr>
            <a:normAutofit fontScale="90000"/>
          </a:bodyPr>
          <a:lstStyle/>
          <a:p>
            <a:r>
              <a:rPr lang="en-US" b="1" dirty="0"/>
              <a:t>CONT’S</a:t>
            </a:r>
          </a:p>
        </p:txBody>
      </p:sp>
      <p:sp>
        <p:nvSpPr>
          <p:cNvPr id="3" name="Content Placeholder 2">
            <a:extLst>
              <a:ext uri="{FF2B5EF4-FFF2-40B4-BE49-F238E27FC236}">
                <a16:creationId xmlns:a16="http://schemas.microsoft.com/office/drawing/2014/main" id="{80485027-68A0-774E-B70E-55F65E0AD90F}"/>
              </a:ext>
            </a:extLst>
          </p:cNvPr>
          <p:cNvSpPr>
            <a:spLocks noGrp="1"/>
          </p:cNvSpPr>
          <p:nvPr>
            <p:ph idx="1"/>
          </p:nvPr>
        </p:nvSpPr>
        <p:spPr>
          <a:xfrm>
            <a:off x="442452" y="845574"/>
            <a:ext cx="11218606" cy="5331389"/>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Once you sign up it will send you an email to verify your email address. You must click the link in the email sent you. If we are unable to verify your email your license will not activate. So, Visit this URL: </a:t>
            </a:r>
            <a:r>
              <a:rPr lang="en-US" sz="28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https://www.circuitlab.com/accounts/eduverify/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to finish the site license activation process.</a:t>
            </a:r>
          </a:p>
          <a:p>
            <a:pPr marL="0" marR="0" algn="just">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If you already have a CircuitLab account that uses your institution's email address there is no need to create a new account. Visit this URL: </a:t>
            </a:r>
            <a:r>
              <a:rPr lang="en-US" sz="2400" u="sng" dirty="0">
                <a:solidFill>
                  <a:srgbClr val="0563C1"/>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https://www.circuitlab.com/accounts/eduverify/</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to activate the site license on your </a:t>
            </a:r>
            <a:r>
              <a:rPr lang="en-US" sz="2400" dirty="0" err="1">
                <a:effectLst/>
                <a:latin typeface="Times New Roman" panose="02020603050405020304" pitchFamily="18" charset="0"/>
                <a:ea typeface="Times New Roman" panose="02020603050405020304" pitchFamily="18" charset="0"/>
                <a:cs typeface="Times New Roman" panose="02020603050405020304" pitchFamily="18" charset="0"/>
              </a:rPr>
              <a:t>account.Once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you have an account, you can save your circuits for later use. When you start up CircuitLab, the screen looks like the following: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5594270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DB7257-15F7-42F8-6B38-B46A937D09D2}"/>
              </a:ext>
            </a:extLst>
          </p:cNvPr>
          <p:cNvPicPr>
            <a:picLocks noGrp="1" noChangeAspect="1"/>
          </p:cNvPicPr>
          <p:nvPr>
            <p:ph idx="1"/>
          </p:nvPr>
        </p:nvPicPr>
        <p:blipFill>
          <a:blip r:embed="rId2"/>
          <a:stretch>
            <a:fillRect/>
          </a:stretch>
        </p:blipFill>
        <p:spPr>
          <a:xfrm>
            <a:off x="183772" y="141831"/>
            <a:ext cx="11477291" cy="4911949"/>
          </a:xfrm>
          <a:prstGeom prst="rect">
            <a:avLst/>
          </a:prstGeom>
        </p:spPr>
      </p:pic>
    </p:spTree>
    <p:extLst>
      <p:ext uri="{BB962C8B-B14F-4D97-AF65-F5344CB8AC3E}">
        <p14:creationId xmlns:p14="http://schemas.microsoft.com/office/powerpoint/2010/main" val="3221008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EFD6F-342A-0DD6-495C-03AAD062E97A}"/>
              </a:ext>
            </a:extLst>
          </p:cNvPr>
          <p:cNvSpPr>
            <a:spLocks noGrp="1"/>
          </p:cNvSpPr>
          <p:nvPr>
            <p:ph type="title"/>
          </p:nvPr>
        </p:nvSpPr>
        <p:spPr>
          <a:xfrm>
            <a:off x="570271" y="365126"/>
            <a:ext cx="10783529" cy="726256"/>
          </a:xfrm>
          <a:solidFill>
            <a:schemeClr val="accent5">
              <a:lumMod val="20000"/>
              <a:lumOff val="80000"/>
            </a:schemeClr>
          </a:solidFill>
        </p:spPr>
        <p:txBody>
          <a:bodyPr>
            <a:normAutofit fontScale="90000"/>
          </a:bodyPr>
          <a:lstStyle/>
          <a:p>
            <a:pPr marL="0" marR="0" algn="ctr">
              <a:lnSpc>
                <a:spcPct val="107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Build Mode</a:t>
            </a:r>
            <a:endParaRPr lang="en-US" dirty="0"/>
          </a:p>
        </p:txBody>
      </p:sp>
      <p:sp>
        <p:nvSpPr>
          <p:cNvPr id="3" name="Content Placeholder 2">
            <a:extLst>
              <a:ext uri="{FF2B5EF4-FFF2-40B4-BE49-F238E27FC236}">
                <a16:creationId xmlns:a16="http://schemas.microsoft.com/office/drawing/2014/main" id="{FEE45E76-8AE7-3F7E-3BF4-08D0ACF0C07B}"/>
              </a:ext>
            </a:extLst>
          </p:cNvPr>
          <p:cNvSpPr>
            <a:spLocks noGrp="1"/>
          </p:cNvSpPr>
          <p:nvPr>
            <p:ph idx="1"/>
          </p:nvPr>
        </p:nvSpPr>
        <p:spPr>
          <a:xfrm>
            <a:off x="570271" y="1189703"/>
            <a:ext cx="10783529" cy="4987260"/>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To build a circuit, drag and drop components from the left (we'll talk about what each one is later in this course)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4" name="Picture 3">
            <a:extLst>
              <a:ext uri="{FF2B5EF4-FFF2-40B4-BE49-F238E27FC236}">
                <a16:creationId xmlns:a16="http://schemas.microsoft.com/office/drawing/2014/main" id="{1A7129E2-6F23-8350-0138-497BA2F30437}"/>
              </a:ext>
            </a:extLst>
          </p:cNvPr>
          <p:cNvPicPr>
            <a:picLocks noChangeAspect="1"/>
          </p:cNvPicPr>
          <p:nvPr/>
        </p:nvPicPr>
        <p:blipFill>
          <a:blip r:embed="rId2"/>
          <a:stretch>
            <a:fillRect/>
          </a:stretch>
        </p:blipFill>
        <p:spPr>
          <a:xfrm>
            <a:off x="449583" y="2107471"/>
            <a:ext cx="10904217" cy="4069492"/>
          </a:xfrm>
          <a:prstGeom prst="rect">
            <a:avLst/>
          </a:prstGeom>
        </p:spPr>
      </p:pic>
    </p:spTree>
    <p:extLst>
      <p:ext uri="{BB962C8B-B14F-4D97-AF65-F5344CB8AC3E}">
        <p14:creationId xmlns:p14="http://schemas.microsoft.com/office/powerpoint/2010/main" val="56186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159241-C175-913D-0D2E-A5E5071001B3}"/>
              </a:ext>
            </a:extLst>
          </p:cNvPr>
          <p:cNvSpPr>
            <a:spLocks noGrp="1"/>
          </p:cNvSpPr>
          <p:nvPr>
            <p:ph idx="1"/>
          </p:nvPr>
        </p:nvSpPr>
        <p:spPr>
          <a:xfrm>
            <a:off x="462116" y="314632"/>
            <a:ext cx="11336594" cy="5793505"/>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In build mode, you may simply drag components onto the canvas. We will need a DC voltage source and two resistors. Just click on the components in the left pane indicated by the red circle and drag the components into the workspace. To rotate a component, type the letter R after you begin dragging it or right click on the component then select rotate </a:t>
            </a:r>
            <a:r>
              <a:rPr lang="en-US" sz="2800" dirty="0" err="1">
                <a:effectLst/>
                <a:latin typeface="Times New Roman" panose="02020603050405020304" pitchFamily="18" charset="0"/>
                <a:ea typeface="Times New Roman" panose="02020603050405020304" pitchFamily="18" charset="0"/>
                <a:cs typeface="Times New Roman" panose="02020603050405020304" pitchFamily="18" charset="0"/>
              </a:rPr>
              <a:t>CW,or</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CCW. See figure below:</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6313785A-1E0E-325D-A170-7EA904AB4E9A}"/>
              </a:ext>
            </a:extLst>
          </p:cNvPr>
          <p:cNvPicPr>
            <a:picLocks noChangeAspect="1"/>
          </p:cNvPicPr>
          <p:nvPr/>
        </p:nvPicPr>
        <p:blipFill>
          <a:blip r:embed="rId3"/>
          <a:stretch>
            <a:fillRect/>
          </a:stretch>
        </p:blipFill>
        <p:spPr>
          <a:xfrm>
            <a:off x="2207624" y="2867767"/>
            <a:ext cx="7772118" cy="3881171"/>
          </a:xfrm>
          <a:prstGeom prst="rect">
            <a:avLst/>
          </a:prstGeom>
        </p:spPr>
      </p:pic>
    </p:spTree>
    <p:extLst>
      <p:ext uri="{BB962C8B-B14F-4D97-AF65-F5344CB8AC3E}">
        <p14:creationId xmlns:p14="http://schemas.microsoft.com/office/powerpoint/2010/main" val="10775722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EDC430-0A8E-FC11-8D25-2B449CBFEC18}"/>
              </a:ext>
            </a:extLst>
          </p:cNvPr>
          <p:cNvSpPr>
            <a:spLocks noGrp="1"/>
          </p:cNvSpPr>
          <p:nvPr>
            <p:ph idx="1"/>
          </p:nvPr>
        </p:nvSpPr>
        <p:spPr>
          <a:xfrm>
            <a:off x="363793" y="226142"/>
            <a:ext cx="11543071" cy="5950821"/>
          </a:xfrm>
        </p:spPr>
        <p:txBody>
          <a:bodyPr/>
          <a:lstStyle/>
          <a:p>
            <a:pPr marL="0" marR="0" algn="just">
              <a:lnSpc>
                <a:spcPct val="107000"/>
              </a:lnSpc>
              <a:spcBef>
                <a:spcPts val="0"/>
              </a:spcBef>
              <a:spcAft>
                <a:spcPts val="0"/>
              </a:spcAft>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Other options for manipulating components are shown in the Edit menu, as illustrated in Figure below. You can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rotate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flip</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as well as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cut</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copy</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delete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paste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each component, or groups of components in your circuit.</a:t>
            </a:r>
            <a:endParaRPr lang="en-US" dirty="0"/>
          </a:p>
        </p:txBody>
      </p:sp>
      <p:pic>
        <p:nvPicPr>
          <p:cNvPr id="4" name="Picture 3">
            <a:extLst>
              <a:ext uri="{FF2B5EF4-FFF2-40B4-BE49-F238E27FC236}">
                <a16:creationId xmlns:a16="http://schemas.microsoft.com/office/drawing/2014/main" id="{35981A24-9A41-7785-1C59-15217FFF16AA}"/>
              </a:ext>
            </a:extLst>
          </p:cNvPr>
          <p:cNvPicPr>
            <a:picLocks noChangeAspect="1"/>
          </p:cNvPicPr>
          <p:nvPr/>
        </p:nvPicPr>
        <p:blipFill>
          <a:blip r:embed="rId2"/>
          <a:stretch>
            <a:fillRect/>
          </a:stretch>
        </p:blipFill>
        <p:spPr>
          <a:xfrm>
            <a:off x="1841223" y="1906748"/>
            <a:ext cx="6437538" cy="4744003"/>
          </a:xfrm>
          <a:prstGeom prst="rect">
            <a:avLst/>
          </a:prstGeom>
        </p:spPr>
      </p:pic>
    </p:spTree>
    <p:extLst>
      <p:ext uri="{BB962C8B-B14F-4D97-AF65-F5344CB8AC3E}">
        <p14:creationId xmlns:p14="http://schemas.microsoft.com/office/powerpoint/2010/main" val="34325035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2839D7-4821-101C-20CA-AC299181AC5F}"/>
              </a:ext>
            </a:extLst>
          </p:cNvPr>
          <p:cNvSpPr>
            <a:spLocks noGrp="1"/>
          </p:cNvSpPr>
          <p:nvPr>
            <p:ph idx="1"/>
          </p:nvPr>
        </p:nvSpPr>
        <p:spPr>
          <a:xfrm>
            <a:off x="294967" y="304800"/>
            <a:ext cx="11641393" cy="5872163"/>
          </a:xfrm>
        </p:spPr>
        <p:txBody>
          <a:bodyPr>
            <a:normAutofit/>
          </a:bodyPr>
          <a:lstStyle/>
          <a:p>
            <a:pPr marL="0" marR="0" algn="just">
              <a:lnSpc>
                <a:spcPct val="115000"/>
              </a:lnSpc>
              <a:spcBef>
                <a:spcPts val="0"/>
              </a:spcBef>
              <a:spcAft>
                <a:spcPts val="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Connect wires: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Once the components are laid out, we can connect them with wires. Click the wire symbol on the left (circled in figure below), then click the end of the first component you wish to connect, then drag to the end of the second component you wish to connect and let go the mouse button. You can also anchor a wire in the middle of the workspace the wire is drawn to wherever you release the mouse button.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0"/>
              </a:spcAft>
            </a:pP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Add a ground node</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you must also add a ground node to your circuit. This is required for any circuit simulation you wish to perform. The </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ground</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symbol is circled in Figure below, which also shows the circuit fully wired and with ground added.(Ee, n.d.)</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424684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BBAD67-A12E-C32D-5E84-9D6F7A568AB4}"/>
              </a:ext>
            </a:extLst>
          </p:cNvPr>
          <p:cNvPicPr>
            <a:picLocks noChangeAspect="1"/>
          </p:cNvPicPr>
          <p:nvPr/>
        </p:nvPicPr>
        <p:blipFill>
          <a:blip r:embed="rId2"/>
          <a:stretch>
            <a:fillRect/>
          </a:stretch>
        </p:blipFill>
        <p:spPr>
          <a:xfrm>
            <a:off x="854715" y="268587"/>
            <a:ext cx="10629362" cy="6566202"/>
          </a:xfrm>
          <a:prstGeom prst="rect">
            <a:avLst/>
          </a:prstGeom>
        </p:spPr>
      </p:pic>
    </p:spTree>
    <p:extLst>
      <p:ext uri="{BB962C8B-B14F-4D97-AF65-F5344CB8AC3E}">
        <p14:creationId xmlns:p14="http://schemas.microsoft.com/office/powerpoint/2010/main" val="1283978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ACAA-D16D-EE1D-668C-47ED62F372C6}"/>
              </a:ext>
            </a:extLst>
          </p:cNvPr>
          <p:cNvSpPr>
            <a:spLocks noGrp="1"/>
          </p:cNvSpPr>
          <p:nvPr>
            <p:ph type="title"/>
          </p:nvPr>
        </p:nvSpPr>
        <p:spPr>
          <a:xfrm>
            <a:off x="838200" y="365126"/>
            <a:ext cx="10515600" cy="677094"/>
          </a:xfrm>
          <a:solidFill>
            <a:schemeClr val="accent5">
              <a:lumMod val="20000"/>
              <a:lumOff val="80000"/>
            </a:schemeClr>
          </a:solidFill>
        </p:spPr>
        <p:txBody>
          <a:bodyPr>
            <a:normAutofit fontScale="90000"/>
          </a:bodyPr>
          <a:lstStyle/>
          <a:p>
            <a:pPr marL="0" marR="0" algn="ctr">
              <a:lnSpc>
                <a:spcPct val="115000"/>
              </a:lnSpc>
              <a:spcBef>
                <a:spcPts val="0"/>
              </a:spcBef>
              <a:spcAft>
                <a:spcPts val="0"/>
              </a:spcAft>
            </a:pPr>
            <a:r>
              <a:rPr lang="en-US" sz="4400" b="1" dirty="0">
                <a:effectLst/>
                <a:latin typeface="Times New Roman" panose="02020603050405020304" pitchFamily="18" charset="0"/>
                <a:ea typeface="Times New Roman" panose="02020603050405020304" pitchFamily="18" charset="0"/>
                <a:cs typeface="Times New Roman" panose="02020603050405020304" pitchFamily="18" charset="0"/>
              </a:rPr>
              <a:t>Change Component Attributes</a:t>
            </a:r>
            <a:endParaRPr lang="en-US" dirty="0"/>
          </a:p>
        </p:txBody>
      </p:sp>
      <p:sp>
        <p:nvSpPr>
          <p:cNvPr id="3" name="Content Placeholder 2">
            <a:extLst>
              <a:ext uri="{FF2B5EF4-FFF2-40B4-BE49-F238E27FC236}">
                <a16:creationId xmlns:a16="http://schemas.microsoft.com/office/drawing/2014/main" id="{363FFC4E-D351-4409-4D53-B2F36A24FAE2}"/>
              </a:ext>
            </a:extLst>
          </p:cNvPr>
          <p:cNvSpPr>
            <a:spLocks noGrp="1"/>
          </p:cNvSpPr>
          <p:nvPr>
            <p:ph idx="1"/>
          </p:nvPr>
        </p:nvSpPr>
        <p:spPr>
          <a:xfrm>
            <a:off x="838200" y="1042220"/>
            <a:ext cx="10515600" cy="5134743"/>
          </a:xfrm>
          <a:ln>
            <a:solidFill>
              <a:schemeClr val="accent1"/>
            </a:solidFill>
          </a:ln>
        </p:spPr>
        <p:txBody>
          <a:bodyPr/>
          <a:lstStyle/>
          <a:p>
            <a:pPr marL="0" marR="0" indent="0" algn="just">
              <a:lnSpc>
                <a:spcPct val="107000"/>
              </a:lnSpc>
              <a:spcBef>
                <a:spcPts val="0"/>
              </a:spcBef>
              <a:spcAft>
                <a:spcPts val="0"/>
              </a:spcAft>
              <a:buNone/>
            </a:pP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We must change the settings on our components to match the name and values defined on the original problem Lab 4: DC Simulation with CircuitLab. Figure below shows the final circuit after setting the properties for the two resistors, with the dialogue for Rb still open. Note that we can change both the name and value of the components. This is important to realize. A common error is to accidentally change the name of a component to some numeric value, which will confuse the simulator.</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50622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6522</TotalTime>
  <Words>10037</Words>
  <Application>Microsoft Office PowerPoint</Application>
  <PresentationFormat>Widescreen</PresentationFormat>
  <Paragraphs>707</Paragraphs>
  <Slides>200</Slides>
  <Notes>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200</vt:i4>
      </vt:variant>
    </vt:vector>
  </HeadingPairs>
  <TitlesOfParts>
    <vt:vector size="212" baseType="lpstr">
      <vt:lpstr>-apple-system</vt:lpstr>
      <vt:lpstr>Arial</vt:lpstr>
      <vt:lpstr>Bookman Old Style</vt:lpstr>
      <vt:lpstr>Calibri</vt:lpstr>
      <vt:lpstr>Calibri Light</vt:lpstr>
      <vt:lpstr>Poppins</vt:lpstr>
      <vt:lpstr>Roboto</vt:lpstr>
      <vt:lpstr>Symbol</vt:lpstr>
      <vt:lpstr>Times New Roman</vt:lpstr>
      <vt:lpstr>Verdana</vt:lpstr>
      <vt:lpstr>Wingdings</vt:lpstr>
      <vt:lpstr>Office Theme</vt:lpstr>
      <vt:lpstr>MODULE NAME: EMBEDDED SYSTEM DEVELOPMENT</vt:lpstr>
      <vt:lpstr>Purpose Statement</vt:lpstr>
      <vt:lpstr>LEARNING OUTCOMES</vt:lpstr>
      <vt:lpstr>   LEARNING OUTCOME 1:  DESIGN EMBEDDED SYSTEM ARCHITECTURE </vt:lpstr>
      <vt:lpstr>Conts</vt:lpstr>
      <vt:lpstr> 1.1. INTRODUCTION TO EMBEDDED SYSTEM </vt:lpstr>
      <vt:lpstr>PowerPoint Presentation</vt:lpstr>
      <vt:lpstr>PowerPoint Presentation</vt:lpstr>
      <vt:lpstr>Parts/Components of Embedded System</vt:lpstr>
      <vt:lpstr>Conts,</vt:lpstr>
      <vt:lpstr>Some examples of embedded systems</vt:lpstr>
      <vt:lpstr>TYPES OF EMBEDDED SYSTEMS</vt:lpstr>
      <vt:lpstr>PowerPoint Presentation</vt:lpstr>
      <vt:lpstr>A. BASED ON PERFOMANCE AND FUNCTION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Networked embedded systems</vt:lpstr>
      <vt:lpstr> 4.Mobile Embedded systems </vt:lpstr>
      <vt:lpstr>B.TYPES OF EMBEDDED SYSTEM-BASED PERFORMANCE OF MICROCONTROLLER</vt:lpstr>
      <vt:lpstr>   1.SMALL SCALE EMBEDDED SYSTEMS </vt:lpstr>
      <vt:lpstr>   2.MEDIUM SCALE EMBEDDED SYSTEMS </vt:lpstr>
      <vt:lpstr>   3.SOPHISTICATED EMBEDDED SYSTEMS </vt:lpstr>
      <vt:lpstr>Application areas of embedded system</vt:lpstr>
      <vt:lpstr>CHARACTERISTICS OF AN EMBEDDED SYSTEM</vt:lpstr>
      <vt:lpstr>   Block Structure Diagram of Embedded System </vt:lpstr>
      <vt:lpstr>PowerPoint Presentation</vt:lpstr>
      <vt:lpstr>PowerPoint Presentation</vt:lpstr>
      <vt:lpstr>PowerPoint Presentation</vt:lpstr>
      <vt:lpstr>PowerPoint Presentation</vt:lpstr>
      <vt:lpstr>PowerPoint Presentation</vt:lpstr>
      <vt:lpstr>PowerPoint Presentation</vt:lpstr>
      <vt:lpstr> Advantages of Embedded System </vt:lpstr>
      <vt:lpstr> Disadvantages of Embedded System </vt:lpstr>
      <vt:lpstr>DIFFERENCE BETWEEN COMPUTER AND EMBEDDED SYSTEM</vt:lpstr>
      <vt:lpstr>Conts,</vt:lpstr>
      <vt:lpstr>Conts,..</vt:lpstr>
      <vt:lpstr>Conts,..</vt:lpstr>
      <vt:lpstr> 1.2. Gathering system requirements </vt:lpstr>
      <vt:lpstr>a. Functional requirements </vt:lpstr>
      <vt:lpstr>b. Non-functional requirements </vt:lpstr>
      <vt:lpstr>Conts,…</vt:lpstr>
      <vt:lpstr>c.Create system block diagram </vt:lpstr>
      <vt:lpstr>PowerPoint Presentation</vt:lpstr>
      <vt:lpstr>1.3. Identification of hardware components</vt:lpstr>
      <vt:lpstr>                                      1.4. Production of Circuit Diagram of Embedded System    </vt:lpstr>
      <vt:lpstr>   1.4.Production of Circuit Diagram of Embedded System  </vt:lpstr>
      <vt:lpstr>Identification of Circuit Designing Software</vt:lpstr>
      <vt:lpstr>EasyEDA</vt:lpstr>
      <vt:lpstr>To open easyEDA</vt:lpstr>
      <vt:lpstr>PowerPoint Presentation</vt:lpstr>
      <vt:lpstr>PowerPoint Presentation</vt:lpstr>
      <vt:lpstr>PowerPoint Presentation</vt:lpstr>
      <vt:lpstr>PowerPoint Presentation</vt:lpstr>
      <vt:lpstr>For students, the "Design Online" button is generally more important and convenient for the following reasons: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Conts…</vt:lpstr>
      <vt:lpstr>PowerPoint Presentation</vt:lpstr>
      <vt:lpstr>Continue, Select and point on and click on the stage to put on the components </vt:lpstr>
      <vt:lpstr>Exercises</vt:lpstr>
      <vt:lpstr>Conts,</vt:lpstr>
      <vt:lpstr>Simulation exercise(LED-switch-GND-DCV=5)</vt:lpstr>
      <vt:lpstr>b)Fritzing</vt:lpstr>
      <vt:lpstr>DOWNLOAD AND INSTALL FRITZING</vt:lpstr>
      <vt:lpstr>HOW DOES IT WORK AND HOW TO USE IT?</vt:lpstr>
      <vt:lpstr>PowerPoint Presentation</vt:lpstr>
      <vt:lpstr>How to Use Fritzing:</vt:lpstr>
      <vt:lpstr>Fritzing  and simulation by using breadboard</vt:lpstr>
      <vt:lpstr>Fritzing  and simulation by using breadboard</vt:lpstr>
      <vt:lpstr>PowerPoint Presentation</vt:lpstr>
      <vt:lpstr>PowerPoint Presentation</vt:lpstr>
      <vt:lpstr>PowerPoint Presentation</vt:lpstr>
      <vt:lpstr>PowerPoint Presentation</vt:lpstr>
      <vt:lpstr>PowerPoint Presentation</vt:lpstr>
      <vt:lpstr>PowerPoint Presentation</vt:lpstr>
      <vt:lpstr>Activities </vt:lpstr>
      <vt:lpstr>PowerPoint Presentation</vt:lpstr>
      <vt:lpstr>conts</vt:lpstr>
      <vt:lpstr>c)CircuitLab</vt:lpstr>
      <vt:lpstr>DC Simulation with CircuitLab</vt:lpstr>
      <vt:lpstr>Before you start using CircuitLab</vt:lpstr>
      <vt:lpstr>CONT’S</vt:lpstr>
      <vt:lpstr>PowerPoint Presentation</vt:lpstr>
      <vt:lpstr>Build Mode</vt:lpstr>
      <vt:lpstr>PowerPoint Presentation</vt:lpstr>
      <vt:lpstr>PowerPoint Presentation</vt:lpstr>
      <vt:lpstr>PowerPoint Presentation</vt:lpstr>
      <vt:lpstr>PowerPoint Presentation</vt:lpstr>
      <vt:lpstr>Change Component Attributes</vt:lpstr>
      <vt:lpstr>PowerPoint Presentation</vt:lpstr>
      <vt:lpstr>PowerPoint Presentation</vt:lpstr>
      <vt:lpstr>PowerPoint Presentation</vt:lpstr>
      <vt:lpstr>PowerPoint Presentation</vt:lpstr>
      <vt:lpstr>Simulate Mode</vt:lpstr>
      <vt:lpstr>Probe the circuit</vt:lpstr>
      <vt:lpstr>PowerPoint Presentation</vt:lpstr>
      <vt:lpstr>Measuring current</vt:lpstr>
      <vt:lpstr>PowerPoint Presentation</vt:lpstr>
      <vt:lpstr>Conclusion: </vt:lpstr>
      <vt:lpstr>Adding expressions</vt:lpstr>
      <vt:lpstr>PowerPoint Presentation</vt:lpstr>
      <vt:lpstr>Using a Voltmeter and Ammeter to measure circuit variables </vt:lpstr>
      <vt:lpstr>PowerPoint Presentation</vt:lpstr>
      <vt:lpstr>PowerPoint Presentation</vt:lpstr>
      <vt:lpstr>PowerPoint Presentation</vt:lpstr>
      <vt:lpstr>SOME EXAMPLES</vt:lpstr>
      <vt:lpstr>OUTPUT</vt:lpstr>
      <vt:lpstr>EX2</vt:lpstr>
      <vt:lpstr>OUTPUT</vt:lpstr>
      <vt:lpstr>PowerPoint Presentation</vt:lpstr>
      <vt:lpstr>Offline Tools</vt:lpstr>
      <vt:lpstr>Proteus</vt:lpstr>
      <vt:lpstr>PowerPoint Presentation</vt:lpstr>
      <vt:lpstr>Let us start to download and install Proteus 8.xx</vt:lpstr>
      <vt:lpstr>Getting Started With Proteus 8</vt:lpstr>
      <vt:lpstr>Creating a File</vt:lpstr>
      <vt:lpstr>PowerPoint Presentation</vt:lpstr>
      <vt:lpstr>To create a new project, follow the steps below:</vt:lpstr>
      <vt:lpstr>1. Click on New Project under the Start header in the home page: </vt:lpstr>
      <vt:lpstr>2. The New Project Wizard window will now open. Choose a name and file-path for your project:</vt:lpstr>
      <vt:lpstr>3. Unless certain dimensions are required (for printing or otherwise), DEFAULT will suffice. </vt:lpstr>
      <vt:lpstr>4. Select  Do not create a PCB layout and click Next, Select Firmware: </vt:lpstr>
      <vt:lpstr>5. Select No Firmware Project and click Next</vt:lpstr>
      <vt:lpstr>6. You should now see a summary of all your previous selections. If any mistakes were made, you can click Back and correct them. </vt:lpstr>
      <vt:lpstr>Interface of new project</vt:lpstr>
      <vt:lpstr>The Schematic Capture interface is split into four main parts:</vt:lpstr>
      <vt:lpstr>1.Module Bar</vt:lpstr>
      <vt:lpstr>2.Sidebar:</vt:lpstr>
      <vt:lpstr>Collecting Parts</vt:lpstr>
      <vt:lpstr>After the “Pick Devices” window has appeared, begin writing keywords for the part you are looking for then Click OK to add the part to your list of components </vt:lpstr>
      <vt:lpstr>When components are not available in parts picker/No Libraries Found (Proteus Error) </vt:lpstr>
      <vt:lpstr>1. Now one last step, move to the desktop and right-click on Proteus icon, and click on properties</vt:lpstr>
      <vt:lpstr>ACTIVITIES-PRCTICE</vt:lpstr>
      <vt:lpstr>LOGICAL FUNCTION INPUT AND OUTPUT TOOLS</vt:lpstr>
      <vt:lpstr>2. LOGIC GATE WITH INPUT AND OUTPUT</vt:lpstr>
      <vt:lpstr>1.INSERT SOME LOGICAL GATES </vt:lpstr>
      <vt:lpstr>PowerPoint Presentation</vt:lpstr>
      <vt:lpstr>PowerPoint Presentation</vt:lpstr>
      <vt:lpstr>SELF ACTIVITY1</vt:lpstr>
      <vt:lpstr>SELF ACTIVITY2(SHORT QUIZ/10)</vt:lpstr>
      <vt:lpstr>PowerPoint Presentation</vt:lpstr>
      <vt:lpstr>Insert the components</vt:lpstr>
      <vt:lpstr>PowerPoint Presentation</vt:lpstr>
      <vt:lpstr>Arduino Code used</vt:lpstr>
      <vt:lpstr>Cont’s</vt:lpstr>
      <vt:lpstr>Copy the link from compiling and paste into program file and click on ok</vt:lpstr>
      <vt:lpstr>Before displaying                              After displaying</vt:lpstr>
      <vt:lpstr>Traffic light</vt:lpstr>
      <vt:lpstr>PowerPoint Presentation</vt:lpstr>
      <vt:lpstr>Adruino uno code for traffic light</vt:lpstr>
      <vt:lpstr>PowerPoint Presentation</vt:lpstr>
      <vt:lpstr>Notice: if the proteus has not Arduino library, do the following steps:</vt:lpstr>
      <vt:lpstr>Practice-design /simulation application by using PROTEUS</vt:lpstr>
      <vt:lpstr>1. First Electronics Project in Proteus ISIS</vt:lpstr>
      <vt:lpstr>2. Designing of 38 kHz frequency generator by using 555 timer IC </vt:lpstr>
      <vt:lpstr>3. Proteus circuit model for the regulated power supply system </vt:lpstr>
      <vt:lpstr>Simulate the IR (Infrared) Sensor with Arduino in Proteus</vt:lpstr>
      <vt:lpstr>PowerPoint Presentation</vt:lpstr>
      <vt:lpstr>2. Altium Designer</vt:lpstr>
      <vt:lpstr>  Obtaining the Offline Installation Package </vt:lpstr>
      <vt:lpstr> You must be signed into Altium Live. </vt:lpstr>
      <vt:lpstr>PowerPoint Presentation</vt:lpstr>
      <vt:lpstr>PowerPoint Presentation</vt:lpstr>
      <vt:lpstr>  Running the Installer </vt:lpstr>
      <vt:lpstr>  License Agreement </vt:lpstr>
      <vt:lpstr>  Installation Mode </vt:lpstr>
      <vt:lpstr>PowerPoint Presentation</vt:lpstr>
      <vt:lpstr>  Select Design Functionality </vt:lpstr>
      <vt:lpstr>  Destination Folders </vt:lpstr>
      <vt:lpstr>PowerPoint Presentation</vt:lpstr>
      <vt:lpstr>  Customer Experience Improvement Program </vt:lpstr>
      <vt:lpstr>    Ready To Install  </vt:lpstr>
      <vt:lpstr>   Installing Altium Designer </vt:lpstr>
      <vt:lpstr>PowerPoint Presentation</vt:lpstr>
      <vt:lpstr>   Installation Complete </vt:lpstr>
      <vt:lpstr>Importing Preferences from a Previous Version or Major Release</vt:lpstr>
      <vt:lpstr>  Licensing the Software </vt:lpstr>
      <vt:lpstr>PowerPoint Presentation</vt:lpstr>
      <vt:lpstr>   Switching to Offline Mode </vt:lpstr>
      <vt:lpstr>PowerPoint Presentation</vt:lpstr>
      <vt:lpstr>PowerPoint Presentation</vt:lpstr>
      <vt:lpstr>  Adding the License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NAME: EMBEDDED SYSTEM DEVELOPMENT</dc:title>
  <dc:creator>user</dc:creator>
  <cp:lastModifiedBy>YANKURIJE Madeleine</cp:lastModifiedBy>
  <cp:revision>122</cp:revision>
  <dcterms:created xsi:type="dcterms:W3CDTF">2023-12-22T13:48:50Z</dcterms:created>
  <dcterms:modified xsi:type="dcterms:W3CDTF">2025-01-24T06:33:42Z</dcterms:modified>
</cp:coreProperties>
</file>